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0"/>
  </p:notesMasterIdLst>
  <p:sldIdLst>
    <p:sldId id="290" r:id="rId2"/>
    <p:sldId id="291" r:id="rId3"/>
    <p:sldId id="296" r:id="rId4"/>
    <p:sldId id="289" r:id="rId5"/>
    <p:sldId id="257" r:id="rId6"/>
    <p:sldId id="293" r:id="rId7"/>
    <p:sldId id="258" r:id="rId8"/>
    <p:sldId id="259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6" r:id="rId20"/>
    <p:sldId id="277" r:id="rId21"/>
    <p:sldId id="278" r:id="rId22"/>
    <p:sldId id="279" r:id="rId23"/>
    <p:sldId id="280" r:id="rId24"/>
    <p:sldId id="281" r:id="rId25"/>
    <p:sldId id="295" r:id="rId26"/>
    <p:sldId id="282" r:id="rId27"/>
    <p:sldId id="283" r:id="rId28"/>
    <p:sldId id="287" r:id="rId2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A50021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69" autoAdjust="0"/>
    <p:restoredTop sz="93491" autoAdjust="0"/>
  </p:normalViewPr>
  <p:slideViewPr>
    <p:cSldViewPr>
      <p:cViewPr>
        <p:scale>
          <a:sx n="100" d="100"/>
          <a:sy n="100" d="100"/>
        </p:scale>
        <p:origin x="-51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1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0;&#1086;&#1089;&#1090;&#1088;&#1086;&#1074;\&#1072;&#1083;&#1075;&#1086;&#1088;&#1080;&#1090;&#1084;\&#1084;&#1086;&#1085;&#1080;&#1090;&#1086;&#1088;&#1080;&#1085;&#1075;%202012\&#1082;&#1086;&#1084;&#1087;&#1083;&#1077;&#1082;&#1089;&#1085;&#1072;&#1103;%20&#1086;&#1094;&#1077;&#1085;&#1082;&#1072;%20&#1101;&#1092;&#1092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0;&#1086;&#1089;&#1090;&#1088;&#1086;&#1074;\&#1072;&#1083;&#1075;&#1086;&#1088;&#1080;&#1090;&#1084;\&#1084;&#1086;&#1085;&#1080;&#1090;&#1086;&#1088;&#1080;&#1085;&#1075;%202012\&#1082;&#1086;&#1084;&#1087;&#1083;&#1077;&#1082;&#1089;&#1085;&#1072;&#1103;%20&#1086;&#1094;&#1077;&#1085;&#1082;&#1072;%20&#1101;&#1092;&#1092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0;&#1086;&#1089;&#1090;&#1088;&#1086;&#1074;\&#1072;&#1083;&#1075;&#1086;&#1088;&#1080;&#1090;&#1084;\&#1084;&#1086;&#1085;&#1080;&#1090;&#1086;&#1088;&#1080;&#1085;&#1075;%202012\&#1082;&#1086;&#1084;&#1087;&#1083;&#1077;&#1082;&#1089;&#1085;&#1072;&#1103;%20&#1086;&#1094;&#1077;&#1085;&#1082;&#1072;%20&#1101;&#1092;&#1092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0;&#1086;&#1089;&#1090;&#1088;&#1086;&#1074;\&#1072;&#1083;&#1075;&#1086;&#1088;&#1080;&#1090;&#1084;\&#1084;&#1086;&#1085;&#1080;&#1090;&#1086;&#1088;&#1080;&#1085;&#1075;%202012\&#1082;&#1086;&#1084;&#1087;&#1083;&#1077;&#1082;&#1089;&#1085;&#1072;&#1103;%20&#1086;&#1094;&#1077;&#1085;&#1082;&#1072;%20&#1101;&#1092;&#1092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0;&#1086;&#1089;&#1090;&#1088;&#1086;&#1074;\&#1072;&#1083;&#1075;&#1086;&#1088;&#1080;&#1090;&#1084;\&#1084;&#1086;&#1085;&#1080;&#1090;&#1086;&#1088;&#1080;&#1085;&#1075;%202012\&#1082;&#1086;&#1084;&#1087;&#1083;&#1077;&#1082;&#1089;&#1085;&#1072;&#1103;%20&#1086;&#1094;&#1077;&#1085;&#1082;&#1072;%20&#1101;&#1092;&#1092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0;&#1086;&#1089;&#1090;&#1088;&#1086;&#1074;\&#1072;&#1083;&#1075;&#1086;&#1088;&#1080;&#1090;&#1084;\&#1084;&#1086;&#1085;&#1080;&#1090;&#1086;&#1088;&#1080;&#1085;&#1075;%202012\&#1082;&#1086;&#1084;&#1087;&#1083;&#1077;&#1082;&#1089;&#1085;&#1072;&#1103;%20&#1086;&#1094;&#1077;&#1085;&#1082;&#1072;%20&#1101;&#1092;&#1092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0;&#1086;&#1089;&#1090;&#1088;&#1086;&#1074;\&#1072;&#1083;&#1075;&#1086;&#1088;&#1080;&#1090;&#1084;\&#1084;&#1086;&#1085;&#1080;&#1090;&#1086;&#1088;&#1080;&#1085;&#1075;%202012\&#1082;&#1086;&#1084;&#1087;&#1083;&#1077;&#1082;&#1089;&#1085;&#1072;&#1103;%20&#1086;&#1094;&#1077;&#1085;&#1082;&#1072;%20&#1101;&#1092;&#1092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0;&#1086;&#1089;&#1090;&#1088;&#1086;&#1074;\&#1072;&#1083;&#1075;&#1086;&#1088;&#1080;&#1090;&#1084;\&#1084;&#1086;&#1085;&#1080;&#1090;&#1086;&#1088;&#1080;&#1085;&#1075;%202012\&#1082;&#1086;&#1084;&#1087;&#1083;&#1077;&#1082;&#1089;&#1085;&#1072;&#1103;%20&#1086;&#1094;&#1077;&#1085;&#1082;&#1072;%20&#1101;&#1092;&#1092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0;&#1086;&#1089;&#1090;&#1088;&#1086;&#1074;\&#1072;&#1083;&#1075;&#1086;&#1088;&#1080;&#1090;&#1084;\&#1084;&#1086;&#1085;&#1080;&#1090;&#1086;&#1088;&#1080;&#1085;&#1075;%202012\&#1082;&#1086;&#1084;&#1087;&#1083;&#1077;&#1082;&#1089;&#1085;&#1072;&#1103;%20&#1086;&#1094;&#1077;&#1085;&#1082;&#1072;%20&#1101;&#1092;&#1092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0;&#1086;&#1089;&#1090;&#1088;&#1086;&#1074;\&#1072;&#1083;&#1075;&#1086;&#1088;&#1080;&#1090;&#1084;\&#1084;&#1086;&#1085;&#1080;&#1090;&#1086;&#1088;&#1080;&#1085;&#1075;%202012\&#1082;&#1086;&#1084;&#1087;&#1083;&#1077;&#1082;&#1089;&#1085;&#1072;&#1103;%20&#1086;&#1094;&#1077;&#1085;&#1082;&#1072;%20&#1101;&#1092;&#1092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0;&#1086;&#1089;&#1090;&#1088;&#1086;&#1074;\&#1072;&#1083;&#1075;&#1086;&#1088;&#1080;&#1090;&#1084;\&#1084;&#1086;&#1085;&#1080;&#1090;&#1086;&#1088;&#1080;&#1085;&#1075;%202012\&#1082;&#1086;&#1084;&#1087;&#1083;&#1077;&#1082;&#1089;&#1085;&#1072;&#1103;%20&#1086;&#1094;&#1077;&#1085;&#1082;&#1072;%20&#1101;&#1092;&#109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0;&#1086;&#1089;&#1090;&#1088;&#1086;&#1074;\&#1072;&#1083;&#1075;&#1086;&#1088;&#1080;&#1090;&#1084;\&#1084;&#1086;&#1085;&#1080;&#1090;&#1086;&#1088;&#1080;&#1085;&#1075;%202012\&#1082;&#1086;&#1084;&#1087;&#1083;&#1077;&#1082;&#1089;&#1085;&#1072;&#1103;%20&#1086;&#1094;&#1077;&#1085;&#1082;&#1072;%20&#1101;&#1092;&#1092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0;&#1086;&#1089;&#1090;&#1088;&#1086;&#1074;\&#1072;&#1083;&#1075;&#1086;&#1088;&#1080;&#1090;&#1084;\&#1084;&#1086;&#1085;&#1080;&#1090;&#1086;&#1088;&#1080;&#1085;&#1075;%202012\&#1082;&#1086;&#1084;&#1087;&#1083;&#1077;&#1082;&#1089;&#1085;&#1072;&#1103;%20&#1086;&#1094;&#1077;&#1085;&#1082;&#1072;%20&#1101;&#1092;&#1092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0;&#1086;&#1089;&#1090;&#1088;&#1086;&#1074;\&#1072;&#1083;&#1075;&#1086;&#1088;&#1080;&#1090;&#1084;\&#1084;&#1086;&#1085;&#1080;&#1090;&#1086;&#1088;&#1080;&#1085;&#1075;%202012\&#1082;&#1086;&#1084;&#1087;&#1083;&#1077;&#1082;&#1089;&#1085;&#1072;&#1103;%20&#1086;&#1094;&#1077;&#1085;&#1082;&#1072;%20&#1101;&#1092;&#1092;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0;&#1086;&#1089;&#1090;&#1088;&#1086;&#1074;\&#1072;&#1083;&#1075;&#1086;&#1088;&#1080;&#1090;&#1084;\&#1084;&#1086;&#1085;&#1080;&#1090;&#1086;&#1088;&#1080;&#1085;&#1075;%202012\&#1082;&#1086;&#1084;&#1087;&#1083;&#1077;&#1082;&#1089;&#1085;&#1072;&#1103;%20&#1086;&#1094;&#1077;&#1085;&#1082;&#1072;%20&#1101;&#1092;&#1092;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0;&#1086;&#1089;&#1090;&#1088;&#1086;&#1074;\&#1072;&#1083;&#1075;&#1086;&#1088;&#1080;&#1090;&#1084;\&#1084;&#1086;&#1085;&#1080;&#1090;&#1086;&#1088;&#1080;&#1085;&#1075;%202012\&#1082;&#1086;&#1084;&#1087;&#1083;&#1077;&#1082;&#1089;&#1085;&#1072;&#1103;%20&#1086;&#1094;&#1077;&#1085;&#1082;&#1072;%20&#1101;&#1092;&#1092;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0;&#1086;&#1089;&#1090;&#1088;&#1086;&#1074;\&#1072;&#1083;&#1075;&#1086;&#1088;&#1080;&#1090;&#1084;\&#1084;&#1086;&#1085;&#1080;&#1090;&#1086;&#1088;&#1080;&#1085;&#1075;%202012\&#1082;&#1086;&#1084;&#1087;&#1083;&#1077;&#1082;&#1089;&#1085;&#1072;&#1103;%20&#1086;&#1094;&#1077;&#1085;&#1082;&#1072;%20&#1101;&#1092;&#1092;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0;&#1086;&#1089;&#1090;&#1088;&#1086;&#1074;\&#1072;&#1083;&#1075;&#1086;&#1088;&#1080;&#1090;&#1084;\&#1084;&#1086;&#1085;&#1080;&#1090;&#1086;&#1088;&#1080;&#1085;&#1075;%202012\&#1082;&#1086;&#1084;&#1087;&#1083;&#1077;&#1082;&#1089;&#1085;&#1072;&#1103;%20&#1086;&#1094;&#1077;&#1085;&#1082;&#1072;%20&#1101;&#1092;&#109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0;&#1086;&#1089;&#1090;&#1088;&#1086;&#1074;\&#1072;&#1083;&#1075;&#1086;&#1088;&#1080;&#1090;&#1084;\&#1084;&#1086;&#1085;&#1080;&#1090;&#1086;&#1088;&#1080;&#1085;&#1075;%202012\&#1082;&#1086;&#1084;&#1087;&#1083;&#1077;&#1082;&#1089;&#1085;&#1072;&#1103;%20&#1086;&#1094;&#1077;&#1085;&#1082;&#1072;%20&#1101;&#1092;&#109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0;&#1086;&#1089;&#1090;&#1088;&#1086;&#1074;\&#1072;&#1083;&#1075;&#1086;&#1088;&#1080;&#1090;&#1084;\&#1084;&#1086;&#1085;&#1080;&#1090;&#1086;&#1088;&#1080;&#1085;&#1075;%202012\&#1082;&#1086;&#1084;&#1087;&#1083;&#1077;&#1082;&#1089;&#1085;&#1072;&#1103;%20&#1086;&#1094;&#1077;&#1085;&#1082;&#1072;%20&#1101;&#1092;&#109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0;&#1086;&#1089;&#1090;&#1088;&#1086;&#1074;\&#1072;&#1083;&#1075;&#1086;&#1088;&#1080;&#1090;&#1084;\&#1084;&#1086;&#1085;&#1080;&#1090;&#1086;&#1088;&#1080;&#1085;&#1075;%202012\&#1082;&#1086;&#1084;&#1087;&#1083;&#1077;&#1082;&#1089;&#1085;&#1072;&#1103;%20&#1086;&#1094;&#1077;&#1085;&#1082;&#1072;%20&#1101;&#1092;&#109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0;&#1086;&#1089;&#1090;&#1088;&#1086;&#1074;\&#1072;&#1083;&#1075;&#1086;&#1088;&#1080;&#1090;&#1084;\&#1084;&#1086;&#1085;&#1080;&#1090;&#1086;&#1088;&#1080;&#1085;&#1075;%202012\&#1082;&#1086;&#1084;&#1087;&#1083;&#1077;&#1082;&#1089;&#1085;&#1072;&#1103;%20&#1086;&#1094;&#1077;&#1085;&#1082;&#1072;%20&#1101;&#1092;&#109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0;&#1086;&#1089;&#1090;&#1088;&#1086;&#1074;\&#1072;&#1083;&#1075;&#1086;&#1088;&#1080;&#1090;&#1084;\&#1084;&#1086;&#1085;&#1080;&#1090;&#1086;&#1088;&#1080;&#1085;&#1075;%202012\&#1082;&#1086;&#1084;&#1087;&#1083;&#1077;&#1082;&#1089;&#1085;&#1072;&#1103;%20&#1086;&#1094;&#1077;&#1085;&#1082;&#1072;%20&#1101;&#1092;&#109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0;&#1086;&#1089;&#1090;&#1088;&#1086;&#1074;\&#1072;&#1083;&#1075;&#1086;&#1088;&#1080;&#1090;&#1084;\&#1084;&#1086;&#1085;&#1080;&#1090;&#1086;&#1088;&#1080;&#1085;&#1075;%202012\&#1082;&#1086;&#1084;&#1087;&#1083;&#1077;&#1082;&#1089;&#1085;&#1072;&#1103;%20&#1086;&#1094;&#1077;&#1085;&#1082;&#1072;%20&#1101;&#1092;&#109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0;&#1086;&#1089;&#1090;&#1088;&#1086;&#1074;\&#1072;&#1083;&#1075;&#1086;&#1088;&#1080;&#1090;&#1084;\&#1084;&#1086;&#1085;&#1080;&#1090;&#1086;&#1088;&#1080;&#1085;&#1075;%202012\&#1082;&#1086;&#1084;&#1087;&#1083;&#1077;&#1082;&#1089;&#1085;&#1072;&#1103;%20&#1086;&#1094;&#1077;&#1085;&#1082;&#1072;%20&#1101;&#1092;&#109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"/>
          </c:dPt>
          <c:dPt>
            <c:idx val="2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4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5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6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7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8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9"/>
          </c:dPt>
          <c:dPt>
            <c:idx val="10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1"/>
          </c:dPt>
          <c:dPt>
            <c:idx val="12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3"/>
          </c:dPt>
          <c:dPt>
            <c:idx val="14"/>
          </c:dPt>
          <c:dPt>
            <c:idx val="15"/>
          </c:dPt>
          <c:dPt>
            <c:idx val="16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7"/>
          </c:dPt>
          <c:dPt>
            <c:idx val="18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9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0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1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2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dLbl>
              <c:idx val="0"/>
              <c:layout/>
              <c:spPr>
                <a:noFill/>
                <a:effectLst>
                  <a:outerShdw blurRad="50800" dist="50800" dir="5400000" algn="ctr" rotWithShape="0">
                    <a:schemeClr val="accent6"/>
                  </a:outerShdw>
                </a:effectLst>
              </c:spPr>
              <c:txPr>
                <a:bodyPr rot="-5400000" vert="horz"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inBase"/>
              <c:showVal val="1"/>
            </c:dLbl>
            <c:dLbl>
              <c:idx val="1"/>
              <c:layout/>
              <c:dLblPos val="inBase"/>
              <c:showVal val="1"/>
            </c:dLbl>
            <c:dLbl>
              <c:idx val="2"/>
              <c:layout/>
              <c:dLblPos val="inBase"/>
              <c:showVal val="1"/>
            </c:dLbl>
            <c:dLbl>
              <c:idx val="3"/>
              <c:layout/>
              <c:dLblPos val="inBase"/>
              <c:showVal val="1"/>
            </c:dLbl>
            <c:dLbl>
              <c:idx val="4"/>
              <c:layout/>
              <c:dLblPos val="inBase"/>
              <c:showVal val="1"/>
            </c:dLbl>
            <c:dLbl>
              <c:idx val="5"/>
              <c:layout/>
              <c:dLblPos val="inBase"/>
              <c:showVal val="1"/>
            </c:dLbl>
            <c:dLbl>
              <c:idx val="6"/>
              <c:layout/>
              <c:dLblPos val="inBase"/>
              <c:showVal val="1"/>
            </c:dLbl>
            <c:dLbl>
              <c:idx val="7"/>
              <c:layout/>
              <c:dLblPos val="inBase"/>
              <c:showVal val="1"/>
            </c:dLbl>
            <c:dLbl>
              <c:idx val="8"/>
              <c:layout/>
              <c:dLblPos val="inBase"/>
              <c:showVal val="1"/>
            </c:dLbl>
            <c:dLbl>
              <c:idx val="9"/>
              <c:layout/>
              <c:dLblPos val="inBase"/>
              <c:showVal val="1"/>
            </c:dLbl>
            <c:dLbl>
              <c:idx val="10"/>
              <c:layout/>
              <c:dLblPos val="inBase"/>
              <c:showVal val="1"/>
            </c:dLbl>
            <c:dLbl>
              <c:idx val="11"/>
              <c:layout/>
              <c:dLblPos val="inBase"/>
              <c:showVal val="1"/>
            </c:dLbl>
            <c:dLbl>
              <c:idx val="12"/>
              <c:layout/>
              <c:dLblPos val="inBase"/>
              <c:showVal val="1"/>
            </c:dLbl>
            <c:dLbl>
              <c:idx val="13"/>
              <c:layout/>
              <c:dLblPos val="inBase"/>
              <c:showVal val="1"/>
            </c:dLbl>
            <c:dLbl>
              <c:idx val="14"/>
              <c:layout/>
              <c:dLblPos val="inBase"/>
              <c:showVal val="1"/>
            </c:dLbl>
            <c:dLbl>
              <c:idx val="15"/>
              <c:layout/>
              <c:dLblPos val="inBase"/>
              <c:showVal val="1"/>
            </c:dLbl>
            <c:dLbl>
              <c:idx val="16"/>
              <c:layout/>
              <c:dLblPos val="inBase"/>
              <c:showVal val="1"/>
            </c:dLbl>
            <c:dLbl>
              <c:idx val="17"/>
              <c:layout/>
              <c:dLblPos val="inBase"/>
              <c:showVal val="1"/>
            </c:dLbl>
            <c:dLbl>
              <c:idx val="18"/>
              <c:layout/>
              <c:dLblPos val="inBase"/>
              <c:showVal val="1"/>
            </c:dLbl>
            <c:dLbl>
              <c:idx val="19"/>
              <c:layout/>
              <c:dLblPos val="inBase"/>
              <c:showVal val="1"/>
            </c:dLbl>
            <c:dLbl>
              <c:idx val="20"/>
              <c:layout/>
              <c:dLblPos val="inBase"/>
              <c:showVal val="1"/>
            </c:dLbl>
            <c:dLbl>
              <c:idx val="21"/>
              <c:layout/>
              <c:dLblPos val="inBase"/>
              <c:showVal val="1"/>
            </c:dLbl>
            <c:dLbl>
              <c:idx val="22"/>
              <c:layout/>
              <c:dLblPos val="inBase"/>
              <c:showVal val="1"/>
            </c:dLbl>
            <c:delete val="1"/>
            <c:txPr>
              <a:bodyPr rot="-5400000" vert="horz"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inBase"/>
          </c:dLbls>
          <c:cat>
            <c:strRef>
              <c:f>'4 группа (2)'!$C$2:$C$24</c:f>
              <c:strCache>
                <c:ptCount val="23"/>
                <c:pt idx="0">
                  <c:v>МО Юго-Запад</c:v>
                </c:pt>
                <c:pt idx="1">
                  <c:v>МО Дачное</c:v>
                </c:pt>
                <c:pt idx="2">
                  <c:v>МО Московская застава</c:v>
                </c:pt>
                <c:pt idx="3">
                  <c:v>МО Звездное</c:v>
                </c:pt>
                <c:pt idx="4">
                  <c:v>МО Большая Охта</c:v>
                </c:pt>
                <c:pt idx="5">
                  <c:v>МО Горелово</c:v>
                </c:pt>
                <c:pt idx="6">
                  <c:v>МО Малая Охта</c:v>
                </c:pt>
                <c:pt idx="7">
                  <c:v>МО Пулковский меридиан</c:v>
                </c:pt>
                <c:pt idx="8">
                  <c:v>МО Южно-Приморский</c:v>
                </c:pt>
                <c:pt idx="9">
                  <c:v>МО Ульянка</c:v>
                </c:pt>
                <c:pt idx="10">
                  <c:v>МО Гагаринское</c:v>
                </c:pt>
                <c:pt idx="11">
                  <c:v>МО Красненькая речка</c:v>
                </c:pt>
                <c:pt idx="12">
                  <c:v>МО Полюстрово</c:v>
                </c:pt>
                <c:pt idx="13">
                  <c:v>МО Морские ворота</c:v>
                </c:pt>
                <c:pt idx="14">
                  <c:v>МО Нарвский округ</c:v>
                </c:pt>
                <c:pt idx="15">
                  <c:v>МО Автово</c:v>
                </c:pt>
                <c:pt idx="16">
                  <c:v>МО Урицк</c:v>
                </c:pt>
                <c:pt idx="17">
                  <c:v>МО Княжево</c:v>
                </c:pt>
                <c:pt idx="18">
                  <c:v>МО Сосновая поляна</c:v>
                </c:pt>
                <c:pt idx="19">
                  <c:v>МО Пороховые</c:v>
                </c:pt>
                <c:pt idx="20">
                  <c:v>МО Ржевка</c:v>
                </c:pt>
                <c:pt idx="21">
                  <c:v>МО Константиновское</c:v>
                </c:pt>
                <c:pt idx="22">
                  <c:v>МО Новоизмайловское</c:v>
                </c:pt>
              </c:strCache>
            </c:strRef>
          </c:cat>
          <c:val>
            <c:numRef>
              <c:f>'4 группа (2)'!$D$2:$D$24</c:f>
              <c:numCache>
                <c:formatCode>General</c:formatCode>
                <c:ptCount val="23"/>
                <c:pt idx="0">
                  <c:v>126.32</c:v>
                </c:pt>
                <c:pt idx="1">
                  <c:v>117.13</c:v>
                </c:pt>
                <c:pt idx="2">
                  <c:v>112.46000000000001</c:v>
                </c:pt>
                <c:pt idx="3">
                  <c:v>109.03</c:v>
                </c:pt>
                <c:pt idx="4">
                  <c:v>106.05</c:v>
                </c:pt>
                <c:pt idx="5">
                  <c:v>105.81</c:v>
                </c:pt>
                <c:pt idx="6">
                  <c:v>105.6</c:v>
                </c:pt>
                <c:pt idx="7">
                  <c:v>102.06</c:v>
                </c:pt>
                <c:pt idx="8">
                  <c:v>101.32</c:v>
                </c:pt>
                <c:pt idx="9">
                  <c:v>98.440000000000012</c:v>
                </c:pt>
                <c:pt idx="10">
                  <c:v>98.11</c:v>
                </c:pt>
                <c:pt idx="11">
                  <c:v>97.78</c:v>
                </c:pt>
                <c:pt idx="12">
                  <c:v>97.45</c:v>
                </c:pt>
                <c:pt idx="13">
                  <c:v>96.490000000000009</c:v>
                </c:pt>
                <c:pt idx="14">
                  <c:v>96.36999999999999</c:v>
                </c:pt>
                <c:pt idx="15">
                  <c:v>93.7</c:v>
                </c:pt>
                <c:pt idx="16">
                  <c:v>93.14</c:v>
                </c:pt>
                <c:pt idx="17">
                  <c:v>93.13</c:v>
                </c:pt>
                <c:pt idx="18">
                  <c:v>86.5</c:v>
                </c:pt>
                <c:pt idx="19">
                  <c:v>84.7</c:v>
                </c:pt>
                <c:pt idx="20">
                  <c:v>82.84</c:v>
                </c:pt>
                <c:pt idx="21">
                  <c:v>80.36999999999999</c:v>
                </c:pt>
                <c:pt idx="22">
                  <c:v>75.290000000000006</c:v>
                </c:pt>
              </c:numCache>
            </c:numRef>
          </c:val>
        </c:ser>
        <c:dLbls/>
        <c:axId val="86536192"/>
        <c:axId val="86537728"/>
      </c:barChart>
      <c:catAx>
        <c:axId val="86536192"/>
        <c:scaling>
          <c:orientation val="minMax"/>
        </c:scaling>
        <c:axPos val="b"/>
        <c:tickLblPos val="nextTo"/>
        <c:crossAx val="86537728"/>
        <c:crosses val="autoZero"/>
        <c:auto val="1"/>
        <c:lblAlgn val="ctr"/>
        <c:lblOffset val="100"/>
      </c:catAx>
      <c:valAx>
        <c:axId val="86537728"/>
        <c:scaling>
          <c:orientation val="minMax"/>
        </c:scaling>
        <c:axPos val="l"/>
        <c:majorGridlines/>
        <c:numFmt formatCode="General" sourceLinked="1"/>
        <c:tickLblPos val="nextTo"/>
        <c:crossAx val="86536192"/>
        <c:crosses val="autoZero"/>
        <c:crossBetween val="between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</c:dPt>
          <c:dPt>
            <c:idx val="1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</c:dPt>
          <c:dPt>
            <c:idx val="3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4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5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6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7"/>
          </c:dPt>
          <c:dPt>
            <c:idx val="8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9"/>
          </c:dPt>
          <c:dPt>
            <c:idx val="10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1"/>
          </c:dPt>
          <c:dPt>
            <c:idx val="12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3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4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5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6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7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8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9"/>
          </c:dPt>
          <c:dPt>
            <c:idx val="2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1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dLbl>
              <c:idx val="22"/>
              <c:delete val="1"/>
            </c:dLbl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dLblPos val="inBase"/>
            <c:showVal val="1"/>
          </c:dLbls>
          <c:cat>
            <c:strRef>
              <c:f>'4 группа (2)'!$C$232:$C$254</c:f>
              <c:strCache>
                <c:ptCount val="23"/>
                <c:pt idx="0">
                  <c:v>МО Дачное</c:v>
                </c:pt>
                <c:pt idx="1">
                  <c:v>МО Южно-Приморский</c:v>
                </c:pt>
                <c:pt idx="2">
                  <c:v>МО Автово</c:v>
                </c:pt>
                <c:pt idx="3">
                  <c:v>МО Большая Охта</c:v>
                </c:pt>
                <c:pt idx="4">
                  <c:v>МО Гагаринское</c:v>
                </c:pt>
                <c:pt idx="5">
                  <c:v>МО Горелово</c:v>
                </c:pt>
                <c:pt idx="6">
                  <c:v>МО Звездное</c:v>
                </c:pt>
                <c:pt idx="7">
                  <c:v>МО Княжево</c:v>
                </c:pt>
                <c:pt idx="8">
                  <c:v>МО Константиновское</c:v>
                </c:pt>
                <c:pt idx="9">
                  <c:v>МО Красненькая речка</c:v>
                </c:pt>
                <c:pt idx="10">
                  <c:v>МО Малая Охта</c:v>
                </c:pt>
                <c:pt idx="11">
                  <c:v>МО Морские ворота</c:v>
                </c:pt>
                <c:pt idx="12">
                  <c:v>МО Московская застава</c:v>
                </c:pt>
                <c:pt idx="13">
                  <c:v>МО Новоизмайловское</c:v>
                </c:pt>
                <c:pt idx="14">
                  <c:v>МО Полюстрово</c:v>
                </c:pt>
                <c:pt idx="15">
                  <c:v>МО Пороховые</c:v>
                </c:pt>
                <c:pt idx="16">
                  <c:v>МО Пулковский меридиан</c:v>
                </c:pt>
                <c:pt idx="17">
                  <c:v>МО Ржевка</c:v>
                </c:pt>
                <c:pt idx="18">
                  <c:v>МО Сосновая поляна</c:v>
                </c:pt>
                <c:pt idx="19">
                  <c:v>МО Ульянка</c:v>
                </c:pt>
                <c:pt idx="20">
                  <c:v>МО Урицк</c:v>
                </c:pt>
                <c:pt idx="21">
                  <c:v>МО Юго-Запад</c:v>
                </c:pt>
                <c:pt idx="22">
                  <c:v>МО Нарвский округ</c:v>
                </c:pt>
              </c:strCache>
            </c:strRef>
          </c:cat>
          <c:val>
            <c:numRef>
              <c:f>'4 группа (2)'!$D$232:$D$254</c:f>
              <c:numCache>
                <c:formatCode>General</c:formatCode>
                <c:ptCount val="23"/>
                <c:pt idx="0">
                  <c:v>125.05</c:v>
                </c:pt>
                <c:pt idx="1">
                  <c:v>109.89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0</c:v>
                </c:pt>
              </c:numCache>
            </c:numRef>
          </c:val>
        </c:ser>
        <c:dLbls>
          <c:showVal val="1"/>
        </c:dLbls>
        <c:axId val="104132992"/>
        <c:axId val="104134528"/>
      </c:barChart>
      <c:catAx>
        <c:axId val="104132992"/>
        <c:scaling>
          <c:orientation val="minMax"/>
        </c:scaling>
        <c:axPos val="b"/>
        <c:tickLblPos val="nextTo"/>
        <c:crossAx val="104134528"/>
        <c:crosses val="autoZero"/>
        <c:auto val="1"/>
        <c:lblAlgn val="ctr"/>
        <c:lblOffset val="100"/>
      </c:catAx>
      <c:valAx>
        <c:axId val="104134528"/>
        <c:scaling>
          <c:orientation val="minMax"/>
        </c:scaling>
        <c:axPos val="l"/>
        <c:majorGridlines/>
        <c:numFmt formatCode="General" sourceLinked="1"/>
        <c:tickLblPos val="nextTo"/>
        <c:crossAx val="104132992"/>
        <c:crosses val="autoZero"/>
        <c:crossBetween val="between"/>
      </c:valAx>
    </c:plotArea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1746656268605407"/>
          <c:y val="3.7054712477905503E-2"/>
          <c:w val="0.85910425733524565"/>
          <c:h val="0.62355101047556094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</c:dPt>
          <c:dPt>
            <c:idx val="1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</c:dPt>
          <c:dPt>
            <c:idx val="4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5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6"/>
          </c:dPt>
          <c:dPt>
            <c:idx val="7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8"/>
          </c:dPt>
          <c:dPt>
            <c:idx val="9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0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1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2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3"/>
          </c:dPt>
          <c:dPt>
            <c:idx val="14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5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dLbl>
              <c:idx val="20"/>
              <c:delete val="1"/>
            </c:dLbl>
            <c:dLbl>
              <c:idx val="21"/>
              <c:delete val="1"/>
            </c:dLbl>
            <c:dLbl>
              <c:idx val="22"/>
              <c:delete val="1"/>
            </c:dLbl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dLblPos val="inBase"/>
            <c:showVal val="1"/>
          </c:dLbls>
          <c:cat>
            <c:strRef>
              <c:f>'4 группа (2)'!$C$255:$C$277</c:f>
              <c:strCache>
                <c:ptCount val="23"/>
                <c:pt idx="0">
                  <c:v>МО Дачное</c:v>
                </c:pt>
                <c:pt idx="1">
                  <c:v>МО Гагаринское</c:v>
                </c:pt>
                <c:pt idx="2">
                  <c:v>МО Звездное</c:v>
                </c:pt>
                <c:pt idx="3">
                  <c:v>МО Княжево</c:v>
                </c:pt>
                <c:pt idx="4">
                  <c:v>МО Константиновское</c:v>
                </c:pt>
                <c:pt idx="5">
                  <c:v>МО Малая Охта</c:v>
                </c:pt>
                <c:pt idx="6">
                  <c:v>МО Морские ворота</c:v>
                </c:pt>
                <c:pt idx="7">
                  <c:v>МО Московская застава</c:v>
                </c:pt>
                <c:pt idx="8">
                  <c:v>МО Нарвский округ</c:v>
                </c:pt>
                <c:pt idx="9">
                  <c:v>МО Новоизмайловское</c:v>
                </c:pt>
                <c:pt idx="10">
                  <c:v>МО Пороховые</c:v>
                </c:pt>
                <c:pt idx="11">
                  <c:v>МО Пулковский меридиан</c:v>
                </c:pt>
                <c:pt idx="12">
                  <c:v>МО Ржевка</c:v>
                </c:pt>
                <c:pt idx="13">
                  <c:v>МО Ульянка</c:v>
                </c:pt>
                <c:pt idx="14">
                  <c:v>МО Урицк</c:v>
                </c:pt>
                <c:pt idx="15">
                  <c:v>МО Юго-Запад</c:v>
                </c:pt>
                <c:pt idx="16">
                  <c:v>МО Автово</c:v>
                </c:pt>
                <c:pt idx="17">
                  <c:v>МО Большая Охта</c:v>
                </c:pt>
                <c:pt idx="18">
                  <c:v>МО Горелово</c:v>
                </c:pt>
                <c:pt idx="19">
                  <c:v>МО Красненькая речка</c:v>
                </c:pt>
                <c:pt idx="20">
                  <c:v>МО Полюстрово</c:v>
                </c:pt>
                <c:pt idx="21">
                  <c:v>МО Сосновая поляна</c:v>
                </c:pt>
                <c:pt idx="22">
                  <c:v>МО Южно-Приморский</c:v>
                </c:pt>
              </c:strCache>
            </c:strRef>
          </c:cat>
          <c:val>
            <c:numRef>
              <c:f>'4 группа (2)'!$D$255:$D$277</c:f>
              <c:numCache>
                <c:formatCode>General</c:formatCode>
                <c:ptCount val="23"/>
                <c:pt idx="0">
                  <c:v>133.33000000000001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</c:ser>
        <c:dLbls>
          <c:showVal val="1"/>
        </c:dLbls>
        <c:axId val="104315136"/>
        <c:axId val="104321024"/>
      </c:barChart>
      <c:catAx>
        <c:axId val="104315136"/>
        <c:scaling>
          <c:orientation val="minMax"/>
        </c:scaling>
        <c:axPos val="b"/>
        <c:tickLblPos val="nextTo"/>
        <c:crossAx val="104321024"/>
        <c:crosses val="autoZero"/>
        <c:auto val="1"/>
        <c:lblAlgn val="ctr"/>
        <c:lblOffset val="100"/>
      </c:catAx>
      <c:valAx>
        <c:axId val="104321024"/>
        <c:scaling>
          <c:orientation val="minMax"/>
        </c:scaling>
        <c:axPos val="l"/>
        <c:majorGridlines/>
        <c:numFmt formatCode="General" sourceLinked="1"/>
        <c:tickLblPos val="nextTo"/>
        <c:crossAx val="104315136"/>
        <c:crosses val="autoZero"/>
        <c:crossBetween val="between"/>
      </c:valAx>
    </c:plotArea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</c:dPt>
          <c:dPt>
            <c:idx val="3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4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5"/>
          </c:dPt>
          <c:dPt>
            <c:idx val="6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7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8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9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0"/>
          </c:dPt>
          <c:dPt>
            <c:idx val="11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2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3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4"/>
          </c:dPt>
          <c:dPt>
            <c:idx val="15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6"/>
          </c:dPt>
          <c:dPt>
            <c:idx val="17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8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9"/>
          </c:dPt>
          <c:dPt>
            <c:idx val="20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1"/>
          </c:dPt>
          <c:dPt>
            <c:idx val="22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dLblPos val="inBase"/>
            <c:showVal val="1"/>
          </c:dLbls>
          <c:cat>
            <c:strRef>
              <c:f>'4 группа (2)'!$C$278:$C$300</c:f>
              <c:strCache>
                <c:ptCount val="23"/>
                <c:pt idx="0">
                  <c:v>МО Южно-Приморский</c:v>
                </c:pt>
                <c:pt idx="1">
                  <c:v>МО Новоизмайловское</c:v>
                </c:pt>
                <c:pt idx="2">
                  <c:v>МО Морские ворота</c:v>
                </c:pt>
                <c:pt idx="3">
                  <c:v>МО Гагаринское</c:v>
                </c:pt>
                <c:pt idx="4">
                  <c:v>МО Звездное</c:v>
                </c:pt>
                <c:pt idx="5">
                  <c:v>МО Дачное</c:v>
                </c:pt>
                <c:pt idx="6">
                  <c:v>МО Большая Охта</c:v>
                </c:pt>
                <c:pt idx="7">
                  <c:v>МО Пороховые</c:v>
                </c:pt>
                <c:pt idx="8">
                  <c:v>МО Пулковский меридиан</c:v>
                </c:pt>
                <c:pt idx="9">
                  <c:v>МО Ржевка</c:v>
                </c:pt>
                <c:pt idx="10">
                  <c:v>МО Ульянка</c:v>
                </c:pt>
                <c:pt idx="11">
                  <c:v>МО Урицк</c:v>
                </c:pt>
                <c:pt idx="12">
                  <c:v>МО Горелово</c:v>
                </c:pt>
                <c:pt idx="13">
                  <c:v>МО Сосновая поляна</c:v>
                </c:pt>
                <c:pt idx="14">
                  <c:v>МО Автово</c:v>
                </c:pt>
                <c:pt idx="15">
                  <c:v>МО Московская застава</c:v>
                </c:pt>
                <c:pt idx="16">
                  <c:v>МО Нарвский округ</c:v>
                </c:pt>
                <c:pt idx="17">
                  <c:v>МО Юго-Запад</c:v>
                </c:pt>
                <c:pt idx="18">
                  <c:v>МО Константиновское</c:v>
                </c:pt>
                <c:pt idx="19">
                  <c:v>МО Княжево</c:v>
                </c:pt>
                <c:pt idx="20">
                  <c:v>МО Полюстрово</c:v>
                </c:pt>
                <c:pt idx="21">
                  <c:v>МО Красненькая речка</c:v>
                </c:pt>
                <c:pt idx="22">
                  <c:v>МО Малая Охта</c:v>
                </c:pt>
              </c:strCache>
            </c:strRef>
          </c:cat>
          <c:val>
            <c:numRef>
              <c:f>'4 группа (2)'!$D$278:$D$300</c:f>
              <c:numCache>
                <c:formatCode>General</c:formatCode>
                <c:ptCount val="23"/>
                <c:pt idx="0">
                  <c:v>456.25</c:v>
                </c:pt>
                <c:pt idx="1">
                  <c:v>390.47999999999996</c:v>
                </c:pt>
                <c:pt idx="2">
                  <c:v>300</c:v>
                </c:pt>
                <c:pt idx="3">
                  <c:v>230.76999999999998</c:v>
                </c:pt>
                <c:pt idx="4">
                  <c:v>195.23999999999998</c:v>
                </c:pt>
                <c:pt idx="5">
                  <c:v>106.06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95.710000000000008</c:v>
                </c:pt>
                <c:pt idx="11">
                  <c:v>89.29</c:v>
                </c:pt>
                <c:pt idx="12">
                  <c:v>59.260000000000005</c:v>
                </c:pt>
                <c:pt idx="13">
                  <c:v>53.97</c:v>
                </c:pt>
                <c:pt idx="14">
                  <c:v>46.15</c:v>
                </c:pt>
                <c:pt idx="15">
                  <c:v>24.56</c:v>
                </c:pt>
                <c:pt idx="16">
                  <c:v>21.43</c:v>
                </c:pt>
                <c:pt idx="17">
                  <c:v>14.29</c:v>
                </c:pt>
                <c:pt idx="18">
                  <c:v>11.9</c:v>
                </c:pt>
                <c:pt idx="19">
                  <c:v>9.3000000000000007</c:v>
                </c:pt>
                <c:pt idx="20">
                  <c:v>5.38</c:v>
                </c:pt>
                <c:pt idx="21">
                  <c:v>3.3299999999999996</c:v>
                </c:pt>
                <c:pt idx="22">
                  <c:v>1.35</c:v>
                </c:pt>
              </c:numCache>
            </c:numRef>
          </c:val>
        </c:ser>
        <c:dLbls>
          <c:showVal val="1"/>
        </c:dLbls>
        <c:axId val="104408192"/>
        <c:axId val="104409728"/>
      </c:barChart>
      <c:catAx>
        <c:axId val="104408192"/>
        <c:scaling>
          <c:orientation val="minMax"/>
        </c:scaling>
        <c:axPos val="b"/>
        <c:tickLblPos val="nextTo"/>
        <c:crossAx val="104409728"/>
        <c:crosses val="autoZero"/>
        <c:auto val="1"/>
        <c:lblAlgn val="ctr"/>
        <c:lblOffset val="100"/>
      </c:catAx>
      <c:valAx>
        <c:axId val="104409728"/>
        <c:scaling>
          <c:orientation val="minMax"/>
        </c:scaling>
        <c:axPos val="l"/>
        <c:majorGridlines/>
        <c:numFmt formatCode="General" sourceLinked="1"/>
        <c:tickLblPos val="nextTo"/>
        <c:crossAx val="104408192"/>
        <c:crosses val="autoZero"/>
        <c:crossBetween val="between"/>
      </c:valAx>
    </c:plotArea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</c:dPt>
          <c:dPt>
            <c:idx val="3"/>
          </c:dPt>
          <c:dPt>
            <c:idx val="4"/>
          </c:dPt>
          <c:dPt>
            <c:idx val="5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6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7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8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9"/>
          </c:dPt>
          <c:dPt>
            <c:idx val="10"/>
          </c:dPt>
          <c:dPt>
            <c:idx val="11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2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3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4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5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6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7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8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9"/>
          </c:dPt>
          <c:dPt>
            <c:idx val="2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1"/>
          </c:dPt>
          <c:dPt>
            <c:idx val="22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dLblPos val="inBase"/>
            <c:showVal val="1"/>
          </c:dLbls>
          <c:cat>
            <c:strRef>
              <c:f>'4 группа (2)'!$C$301:$C$323</c:f>
              <c:strCache>
                <c:ptCount val="23"/>
                <c:pt idx="0">
                  <c:v>МО Горелово</c:v>
                </c:pt>
                <c:pt idx="1">
                  <c:v>МО Пулковский меридиан</c:v>
                </c:pt>
                <c:pt idx="2">
                  <c:v>МО Княжево</c:v>
                </c:pt>
                <c:pt idx="3">
                  <c:v>МО Морские ворота</c:v>
                </c:pt>
                <c:pt idx="4">
                  <c:v>МО Ульянка</c:v>
                </c:pt>
                <c:pt idx="5">
                  <c:v>МО Новоизмайловское</c:v>
                </c:pt>
                <c:pt idx="6">
                  <c:v>МО Южно-Приморский</c:v>
                </c:pt>
                <c:pt idx="7">
                  <c:v>МО Гагаринское</c:v>
                </c:pt>
                <c:pt idx="8">
                  <c:v>МО Звездное</c:v>
                </c:pt>
                <c:pt idx="9">
                  <c:v>МО Дачное</c:v>
                </c:pt>
                <c:pt idx="10">
                  <c:v>МО Автово</c:v>
                </c:pt>
                <c:pt idx="11">
                  <c:v>МО Урицк</c:v>
                </c:pt>
                <c:pt idx="12">
                  <c:v>МО Полюстрово</c:v>
                </c:pt>
                <c:pt idx="13">
                  <c:v>МО Пороховые</c:v>
                </c:pt>
                <c:pt idx="14">
                  <c:v>МО Сосновая поляна</c:v>
                </c:pt>
                <c:pt idx="15">
                  <c:v>МО Ржевка</c:v>
                </c:pt>
                <c:pt idx="16">
                  <c:v>МО Большая Охта</c:v>
                </c:pt>
                <c:pt idx="17">
                  <c:v>МО Московская застава</c:v>
                </c:pt>
                <c:pt idx="18">
                  <c:v>МО Константиновское</c:v>
                </c:pt>
                <c:pt idx="19">
                  <c:v>МО Красненькая речка</c:v>
                </c:pt>
                <c:pt idx="20">
                  <c:v>МО Юго-Запад</c:v>
                </c:pt>
                <c:pt idx="21">
                  <c:v>МО Нарвский округ</c:v>
                </c:pt>
                <c:pt idx="22">
                  <c:v>МО Малая Охта</c:v>
                </c:pt>
              </c:strCache>
            </c:strRef>
          </c:cat>
          <c:val>
            <c:numRef>
              <c:f>'4 группа (2)'!$D$301:$D$323</c:f>
              <c:numCache>
                <c:formatCode>General</c:formatCode>
                <c:ptCount val="23"/>
                <c:pt idx="0">
                  <c:v>423.46</c:v>
                </c:pt>
                <c:pt idx="1">
                  <c:v>326.78999999999996</c:v>
                </c:pt>
                <c:pt idx="2">
                  <c:v>313.75</c:v>
                </c:pt>
                <c:pt idx="3">
                  <c:v>301.35000000000002</c:v>
                </c:pt>
                <c:pt idx="4">
                  <c:v>298.22000000000003</c:v>
                </c:pt>
                <c:pt idx="5">
                  <c:v>287.98999999999995</c:v>
                </c:pt>
                <c:pt idx="6">
                  <c:v>286.68</c:v>
                </c:pt>
                <c:pt idx="7">
                  <c:v>251.55</c:v>
                </c:pt>
                <c:pt idx="8">
                  <c:v>225.64</c:v>
                </c:pt>
                <c:pt idx="9">
                  <c:v>210.43</c:v>
                </c:pt>
                <c:pt idx="10">
                  <c:v>190.33</c:v>
                </c:pt>
                <c:pt idx="11">
                  <c:v>179.29</c:v>
                </c:pt>
                <c:pt idx="12">
                  <c:v>151.72999999999999</c:v>
                </c:pt>
                <c:pt idx="13">
                  <c:v>128.22</c:v>
                </c:pt>
                <c:pt idx="14">
                  <c:v>127.41000000000001</c:v>
                </c:pt>
                <c:pt idx="15">
                  <c:v>100</c:v>
                </c:pt>
                <c:pt idx="16">
                  <c:v>99.990000000000009</c:v>
                </c:pt>
                <c:pt idx="17">
                  <c:v>85.26</c:v>
                </c:pt>
                <c:pt idx="18">
                  <c:v>35.190000000000005</c:v>
                </c:pt>
                <c:pt idx="19">
                  <c:v>25.07</c:v>
                </c:pt>
                <c:pt idx="20">
                  <c:v>24.36</c:v>
                </c:pt>
                <c:pt idx="21">
                  <c:v>20.759999999999998</c:v>
                </c:pt>
                <c:pt idx="22">
                  <c:v>7.17</c:v>
                </c:pt>
              </c:numCache>
            </c:numRef>
          </c:val>
        </c:ser>
        <c:dLbls/>
        <c:axId val="104547456"/>
        <c:axId val="104548992"/>
      </c:barChart>
      <c:catAx>
        <c:axId val="104547456"/>
        <c:scaling>
          <c:orientation val="minMax"/>
        </c:scaling>
        <c:axPos val="b"/>
        <c:tickLblPos val="nextTo"/>
        <c:crossAx val="104548992"/>
        <c:crosses val="autoZero"/>
        <c:auto val="1"/>
        <c:lblAlgn val="ctr"/>
        <c:lblOffset val="100"/>
      </c:catAx>
      <c:valAx>
        <c:axId val="104548992"/>
        <c:scaling>
          <c:orientation val="minMax"/>
        </c:scaling>
        <c:axPos val="l"/>
        <c:majorGridlines/>
        <c:numFmt formatCode="General" sourceLinked="1"/>
        <c:tickLblPos val="nextTo"/>
        <c:crossAx val="104547456"/>
        <c:crosses val="autoZero"/>
        <c:crossBetween val="between"/>
      </c:valAx>
    </c:plotArea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</c:dPt>
          <c:dPt>
            <c:idx val="1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</c:dPt>
          <c:dPt>
            <c:idx val="4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5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6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7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8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9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0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1"/>
          </c:dPt>
          <c:dPt>
            <c:idx val="12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3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4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5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6"/>
          </c:dPt>
          <c:dPt>
            <c:idx val="17"/>
          </c:dPt>
          <c:dPt>
            <c:idx val="18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9"/>
          </c:dPt>
          <c:dPt>
            <c:idx val="20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1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2"/>
          </c:dPt>
          <c:dLbls>
            <c:dLbl>
              <c:idx val="22"/>
              <c:delete val="1"/>
            </c:dLbl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dLblPos val="inBase"/>
            <c:showVal val="1"/>
          </c:dLbls>
          <c:cat>
            <c:strRef>
              <c:f>'4 группа (2)'!$C$324:$C$346</c:f>
              <c:strCache>
                <c:ptCount val="23"/>
                <c:pt idx="0">
                  <c:v>МО Нарвский округ</c:v>
                </c:pt>
                <c:pt idx="1">
                  <c:v>МО Большая Охта</c:v>
                </c:pt>
                <c:pt idx="2">
                  <c:v>МО Константиновское</c:v>
                </c:pt>
                <c:pt idx="3">
                  <c:v>МО Морские ворота</c:v>
                </c:pt>
                <c:pt idx="4">
                  <c:v>МО Новоизмайловское</c:v>
                </c:pt>
                <c:pt idx="5">
                  <c:v>МО Пороховые</c:v>
                </c:pt>
                <c:pt idx="6">
                  <c:v>МО Пулковский меридиан</c:v>
                </c:pt>
                <c:pt idx="7">
                  <c:v>МО Ржевка</c:v>
                </c:pt>
                <c:pt idx="8">
                  <c:v>МО Юго-Запад</c:v>
                </c:pt>
                <c:pt idx="9">
                  <c:v>МО Сосновая поляна</c:v>
                </c:pt>
                <c:pt idx="10">
                  <c:v>МО Звездное</c:v>
                </c:pt>
                <c:pt idx="11">
                  <c:v>МО Автово</c:v>
                </c:pt>
                <c:pt idx="12">
                  <c:v>МО Полюстрово</c:v>
                </c:pt>
                <c:pt idx="13">
                  <c:v>МО Южно-Приморский</c:v>
                </c:pt>
                <c:pt idx="14">
                  <c:v>МО Гагаринское</c:v>
                </c:pt>
                <c:pt idx="15">
                  <c:v>МО Урицк</c:v>
                </c:pt>
                <c:pt idx="16">
                  <c:v>МО Дачное</c:v>
                </c:pt>
                <c:pt idx="17">
                  <c:v>МО Ульянка</c:v>
                </c:pt>
                <c:pt idx="18">
                  <c:v>МО Московская застава</c:v>
                </c:pt>
                <c:pt idx="19">
                  <c:v>МО Княжево</c:v>
                </c:pt>
                <c:pt idx="20">
                  <c:v>МО Малая Охта</c:v>
                </c:pt>
                <c:pt idx="21">
                  <c:v>МО Горелово</c:v>
                </c:pt>
                <c:pt idx="22">
                  <c:v>МО Красненькая речка</c:v>
                </c:pt>
              </c:strCache>
            </c:strRef>
          </c:cat>
          <c:val>
            <c:numRef>
              <c:f>'4 группа (2)'!$D$324:$D$346</c:f>
              <c:numCache>
                <c:formatCode>General</c:formatCode>
                <c:ptCount val="23"/>
                <c:pt idx="0">
                  <c:v>108.33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86.669999999999987</c:v>
                </c:pt>
                <c:pt idx="10">
                  <c:v>84.61999999999999</c:v>
                </c:pt>
                <c:pt idx="11">
                  <c:v>83.33</c:v>
                </c:pt>
                <c:pt idx="12">
                  <c:v>69.569999999999993</c:v>
                </c:pt>
                <c:pt idx="13">
                  <c:v>66.33</c:v>
                </c:pt>
                <c:pt idx="14">
                  <c:v>56.339999999999996</c:v>
                </c:pt>
                <c:pt idx="15">
                  <c:v>52.94</c:v>
                </c:pt>
                <c:pt idx="16">
                  <c:v>47.06</c:v>
                </c:pt>
                <c:pt idx="17">
                  <c:v>44.120000000000005</c:v>
                </c:pt>
                <c:pt idx="18">
                  <c:v>37.5</c:v>
                </c:pt>
                <c:pt idx="19">
                  <c:v>12.5</c:v>
                </c:pt>
                <c:pt idx="20">
                  <c:v>8.33</c:v>
                </c:pt>
                <c:pt idx="21">
                  <c:v>2.2999999999999998</c:v>
                </c:pt>
                <c:pt idx="22">
                  <c:v>0</c:v>
                </c:pt>
              </c:numCache>
            </c:numRef>
          </c:val>
        </c:ser>
        <c:dLbls>
          <c:showVal val="1"/>
        </c:dLbls>
        <c:axId val="104623488"/>
        <c:axId val="104625280"/>
      </c:barChart>
      <c:catAx>
        <c:axId val="104623488"/>
        <c:scaling>
          <c:orientation val="minMax"/>
        </c:scaling>
        <c:axPos val="b"/>
        <c:tickLblPos val="nextTo"/>
        <c:crossAx val="104625280"/>
        <c:crosses val="autoZero"/>
        <c:auto val="1"/>
        <c:lblAlgn val="ctr"/>
        <c:lblOffset val="100"/>
      </c:catAx>
      <c:valAx>
        <c:axId val="104625280"/>
        <c:scaling>
          <c:orientation val="minMax"/>
        </c:scaling>
        <c:axPos val="l"/>
        <c:majorGridlines/>
        <c:numFmt formatCode="General" sourceLinked="1"/>
        <c:tickLblPos val="nextTo"/>
        <c:crossAx val="104623488"/>
        <c:crosses val="autoZero"/>
        <c:crossBetween val="between"/>
      </c:valAx>
    </c:plotArea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4"/>
          </c:dPt>
          <c:dPt>
            <c:idx val="5"/>
          </c:dPt>
          <c:dPt>
            <c:idx val="6"/>
          </c:dPt>
          <c:dPt>
            <c:idx val="7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8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9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1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2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3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4"/>
          </c:dPt>
          <c:dPt>
            <c:idx val="15"/>
          </c:dPt>
          <c:dPt>
            <c:idx val="16"/>
          </c:dPt>
          <c:dPt>
            <c:idx val="17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8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9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0"/>
          </c:dPt>
          <c:dPt>
            <c:idx val="21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2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dLblPos val="inBase"/>
            <c:showVal val="1"/>
          </c:dLbls>
          <c:cat>
            <c:strRef>
              <c:f>'4 группа (2)'!$C$347:$C$369</c:f>
              <c:strCache>
                <c:ptCount val="23"/>
                <c:pt idx="0">
                  <c:v>МО Большая Охта</c:v>
                </c:pt>
                <c:pt idx="1">
                  <c:v>МО Московская застава</c:v>
                </c:pt>
                <c:pt idx="2">
                  <c:v>МО Звездное</c:v>
                </c:pt>
                <c:pt idx="3">
                  <c:v>МО Горелово</c:v>
                </c:pt>
                <c:pt idx="4">
                  <c:v>МО Ульянка</c:v>
                </c:pt>
                <c:pt idx="5">
                  <c:v>МО Автово</c:v>
                </c:pt>
                <c:pt idx="6">
                  <c:v>МО Морские ворота</c:v>
                </c:pt>
                <c:pt idx="7">
                  <c:v>МО Урицк</c:v>
                </c:pt>
                <c:pt idx="8">
                  <c:v>МО Пулковский меридиан</c:v>
                </c:pt>
                <c:pt idx="9">
                  <c:v>МО Полюстрово</c:v>
                </c:pt>
                <c:pt idx="10">
                  <c:v>МО Юго-Запад</c:v>
                </c:pt>
                <c:pt idx="11">
                  <c:v>МО Новоизмайловское</c:v>
                </c:pt>
                <c:pt idx="12">
                  <c:v>МО Гагаринское</c:v>
                </c:pt>
                <c:pt idx="13">
                  <c:v>МО Южно-Приморский</c:v>
                </c:pt>
                <c:pt idx="14">
                  <c:v>МО Княжево</c:v>
                </c:pt>
                <c:pt idx="15">
                  <c:v>МО Нарвский округ</c:v>
                </c:pt>
                <c:pt idx="16">
                  <c:v>МО Дачное</c:v>
                </c:pt>
                <c:pt idx="17">
                  <c:v>МО Пороховые</c:v>
                </c:pt>
                <c:pt idx="18">
                  <c:v>МО Ржевка</c:v>
                </c:pt>
                <c:pt idx="19">
                  <c:v>МО Сосновая поляна</c:v>
                </c:pt>
                <c:pt idx="20">
                  <c:v>МО Красненькая речка</c:v>
                </c:pt>
                <c:pt idx="21">
                  <c:v>МО Константиновское</c:v>
                </c:pt>
                <c:pt idx="22">
                  <c:v>МО Малая Охта</c:v>
                </c:pt>
              </c:strCache>
            </c:strRef>
          </c:cat>
          <c:val>
            <c:numRef>
              <c:f>'4 группа (2)'!$D$347:$D$369</c:f>
              <c:numCache>
                <c:formatCode>General</c:formatCode>
                <c:ptCount val="23"/>
                <c:pt idx="0">
                  <c:v>19.670000000000005</c:v>
                </c:pt>
                <c:pt idx="1">
                  <c:v>19.420000000000002</c:v>
                </c:pt>
                <c:pt idx="2">
                  <c:v>11.860000000000001</c:v>
                </c:pt>
                <c:pt idx="3">
                  <c:v>11.209999999999999</c:v>
                </c:pt>
                <c:pt idx="4">
                  <c:v>10.92</c:v>
                </c:pt>
                <c:pt idx="5">
                  <c:v>10.370000000000001</c:v>
                </c:pt>
                <c:pt idx="6">
                  <c:v>10.229999999999999</c:v>
                </c:pt>
                <c:pt idx="7">
                  <c:v>10.030000000000001</c:v>
                </c:pt>
                <c:pt idx="8">
                  <c:v>9.2900000000000009</c:v>
                </c:pt>
                <c:pt idx="9">
                  <c:v>8.8800000000000008</c:v>
                </c:pt>
                <c:pt idx="10">
                  <c:v>8.43</c:v>
                </c:pt>
                <c:pt idx="11">
                  <c:v>8.2800000000000011</c:v>
                </c:pt>
                <c:pt idx="12">
                  <c:v>8.02</c:v>
                </c:pt>
                <c:pt idx="13">
                  <c:v>7.1499999999999995</c:v>
                </c:pt>
                <c:pt idx="14">
                  <c:v>5.79</c:v>
                </c:pt>
                <c:pt idx="15">
                  <c:v>3.4899999999999998</c:v>
                </c:pt>
                <c:pt idx="16">
                  <c:v>3.36</c:v>
                </c:pt>
                <c:pt idx="17">
                  <c:v>3.2800000000000002</c:v>
                </c:pt>
                <c:pt idx="18">
                  <c:v>3.19</c:v>
                </c:pt>
                <c:pt idx="19">
                  <c:v>2.2400000000000002</c:v>
                </c:pt>
                <c:pt idx="20">
                  <c:v>0.94000000000000006</c:v>
                </c:pt>
                <c:pt idx="21">
                  <c:v>0.81</c:v>
                </c:pt>
                <c:pt idx="22">
                  <c:v>0.53</c:v>
                </c:pt>
              </c:numCache>
            </c:numRef>
          </c:val>
        </c:ser>
        <c:dLbls/>
        <c:axId val="104777600"/>
        <c:axId val="104779136"/>
      </c:barChart>
      <c:catAx>
        <c:axId val="104777600"/>
        <c:scaling>
          <c:orientation val="minMax"/>
        </c:scaling>
        <c:axPos val="b"/>
        <c:tickLblPos val="nextTo"/>
        <c:crossAx val="104779136"/>
        <c:crosses val="autoZero"/>
        <c:auto val="1"/>
        <c:lblAlgn val="ctr"/>
        <c:lblOffset val="100"/>
      </c:catAx>
      <c:valAx>
        <c:axId val="104779136"/>
        <c:scaling>
          <c:orientation val="minMax"/>
        </c:scaling>
        <c:axPos val="l"/>
        <c:majorGridlines/>
        <c:numFmt formatCode="General" sourceLinked="1"/>
        <c:tickLblPos val="nextTo"/>
        <c:crossAx val="104777600"/>
        <c:crosses val="autoZero"/>
        <c:crossBetween val="between"/>
      </c:valAx>
    </c:plotArea>
    <c:plotVisOnly val="1"/>
    <c:dispBlanksAs val="gap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</c:dPt>
          <c:dPt>
            <c:idx val="4"/>
          </c:dPt>
          <c:dPt>
            <c:idx val="5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6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7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8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9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0"/>
          </c:dPt>
          <c:dPt>
            <c:idx val="11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2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3"/>
          </c:dPt>
          <c:dPt>
            <c:idx val="14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5"/>
          </c:dPt>
          <c:dPt>
            <c:idx val="16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7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8"/>
          </c:dPt>
          <c:dPt>
            <c:idx val="19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0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1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dLbl>
              <c:idx val="22"/>
              <c:delete val="1"/>
            </c:dLbl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dLblPos val="inBase"/>
            <c:showVal val="1"/>
          </c:dLbls>
          <c:cat>
            <c:strRef>
              <c:f>'4 группа (2)'!$C$370:$C$392</c:f>
              <c:strCache>
                <c:ptCount val="23"/>
                <c:pt idx="0">
                  <c:v>МО Сосновая поляна</c:v>
                </c:pt>
                <c:pt idx="1">
                  <c:v>МО Ржевка</c:v>
                </c:pt>
                <c:pt idx="2">
                  <c:v>МО Пулковский меридиан</c:v>
                </c:pt>
                <c:pt idx="3">
                  <c:v>МО Нарвский округ</c:v>
                </c:pt>
                <c:pt idx="4">
                  <c:v>МО Дачное</c:v>
                </c:pt>
                <c:pt idx="5">
                  <c:v>МО Новоизмайловское</c:v>
                </c:pt>
                <c:pt idx="6">
                  <c:v>МО Южно-Приморский</c:v>
                </c:pt>
                <c:pt idx="7">
                  <c:v>МО Пороховые</c:v>
                </c:pt>
                <c:pt idx="8">
                  <c:v>МО Юго-Запад</c:v>
                </c:pt>
                <c:pt idx="9">
                  <c:v>МО Константиновское</c:v>
                </c:pt>
                <c:pt idx="10">
                  <c:v>МО Автово</c:v>
                </c:pt>
                <c:pt idx="11">
                  <c:v>МО Гагаринское</c:v>
                </c:pt>
                <c:pt idx="12">
                  <c:v>МО Звездное</c:v>
                </c:pt>
                <c:pt idx="13">
                  <c:v>МО Красненькая речка</c:v>
                </c:pt>
                <c:pt idx="14">
                  <c:v>МО Полюстрово</c:v>
                </c:pt>
                <c:pt idx="15">
                  <c:v>МО Княжево</c:v>
                </c:pt>
                <c:pt idx="16">
                  <c:v>МО Большая Охта</c:v>
                </c:pt>
                <c:pt idx="17">
                  <c:v>МО Горелово</c:v>
                </c:pt>
                <c:pt idx="18">
                  <c:v>МО Ульянка</c:v>
                </c:pt>
                <c:pt idx="19">
                  <c:v>МО Московская застава</c:v>
                </c:pt>
                <c:pt idx="20">
                  <c:v>МО Малая Охта</c:v>
                </c:pt>
                <c:pt idx="21">
                  <c:v>МО Урицк</c:v>
                </c:pt>
                <c:pt idx="22">
                  <c:v>МО Морские ворота</c:v>
                </c:pt>
              </c:strCache>
            </c:strRef>
          </c:cat>
          <c:val>
            <c:numRef>
              <c:f>'4 группа (2)'!$D$370:$D$392</c:f>
              <c:numCache>
                <c:formatCode>General</c:formatCode>
                <c:ptCount val="23"/>
                <c:pt idx="0">
                  <c:v>100</c:v>
                </c:pt>
                <c:pt idx="1">
                  <c:v>92.86</c:v>
                </c:pt>
                <c:pt idx="2">
                  <c:v>85.710000000000008</c:v>
                </c:pt>
                <c:pt idx="3">
                  <c:v>83.33</c:v>
                </c:pt>
                <c:pt idx="4">
                  <c:v>81.819999999999993</c:v>
                </c:pt>
                <c:pt idx="5">
                  <c:v>80</c:v>
                </c:pt>
                <c:pt idx="6">
                  <c:v>76</c:v>
                </c:pt>
                <c:pt idx="7">
                  <c:v>73.33</c:v>
                </c:pt>
                <c:pt idx="8">
                  <c:v>66.669999999999987</c:v>
                </c:pt>
                <c:pt idx="9">
                  <c:v>65.709999999999994</c:v>
                </c:pt>
                <c:pt idx="10">
                  <c:v>60</c:v>
                </c:pt>
                <c:pt idx="11">
                  <c:v>60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47.06</c:v>
                </c:pt>
                <c:pt idx="16">
                  <c:v>41.67</c:v>
                </c:pt>
                <c:pt idx="17">
                  <c:v>40</c:v>
                </c:pt>
                <c:pt idx="18">
                  <c:v>40</c:v>
                </c:pt>
                <c:pt idx="19">
                  <c:v>28.57</c:v>
                </c:pt>
                <c:pt idx="20">
                  <c:v>25</c:v>
                </c:pt>
                <c:pt idx="21">
                  <c:v>25</c:v>
                </c:pt>
                <c:pt idx="22">
                  <c:v>0</c:v>
                </c:pt>
              </c:numCache>
            </c:numRef>
          </c:val>
        </c:ser>
        <c:dLbls/>
        <c:axId val="104724736"/>
        <c:axId val="105078784"/>
      </c:barChart>
      <c:catAx>
        <c:axId val="104724736"/>
        <c:scaling>
          <c:orientation val="minMax"/>
        </c:scaling>
        <c:axPos val="b"/>
        <c:tickLblPos val="nextTo"/>
        <c:crossAx val="105078784"/>
        <c:crosses val="autoZero"/>
        <c:auto val="1"/>
        <c:lblAlgn val="ctr"/>
        <c:lblOffset val="100"/>
      </c:catAx>
      <c:valAx>
        <c:axId val="105078784"/>
        <c:scaling>
          <c:orientation val="minMax"/>
        </c:scaling>
        <c:axPos val="l"/>
        <c:majorGridlines/>
        <c:numFmt formatCode="General" sourceLinked="1"/>
        <c:tickLblPos val="nextTo"/>
        <c:crossAx val="104724736"/>
        <c:crosses val="autoZero"/>
        <c:crossBetween val="between"/>
      </c:valAx>
    </c:plotArea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4"/>
          </c:dPt>
          <c:dPt>
            <c:idx val="5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6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7"/>
          </c:dPt>
          <c:dPt>
            <c:idx val="8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9"/>
          </c:dPt>
          <c:dPt>
            <c:idx val="10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1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2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3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4"/>
          </c:dPt>
          <c:dPt>
            <c:idx val="15"/>
          </c:dPt>
          <c:dPt>
            <c:idx val="16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7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8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dLbl>
              <c:idx val="19"/>
              <c:delete val="1"/>
            </c:dLbl>
            <c:dLbl>
              <c:idx val="20"/>
              <c:delete val="1"/>
            </c:dLbl>
            <c:dLbl>
              <c:idx val="21"/>
              <c:delete val="1"/>
            </c:dLbl>
            <c:dLbl>
              <c:idx val="22"/>
              <c:delete val="1"/>
            </c:dLbl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dLblPos val="inBase"/>
            <c:showVal val="1"/>
          </c:dLbls>
          <c:cat>
            <c:strRef>
              <c:f>'4 группа (2)'!$C$393:$C$415</c:f>
              <c:strCache>
                <c:ptCount val="23"/>
                <c:pt idx="0">
                  <c:v>МО Малая Охта</c:v>
                </c:pt>
                <c:pt idx="1">
                  <c:v>МО Урицк</c:v>
                </c:pt>
                <c:pt idx="2">
                  <c:v>МО Большая Охта</c:v>
                </c:pt>
                <c:pt idx="3">
                  <c:v>МО Звездное</c:v>
                </c:pt>
                <c:pt idx="4">
                  <c:v>МО Красненькая речка</c:v>
                </c:pt>
                <c:pt idx="5">
                  <c:v>МО Полюстрово</c:v>
                </c:pt>
                <c:pt idx="6">
                  <c:v>МО Московская застава</c:v>
                </c:pt>
                <c:pt idx="7">
                  <c:v>МО Княжево</c:v>
                </c:pt>
                <c:pt idx="8">
                  <c:v>МО Горелово</c:v>
                </c:pt>
                <c:pt idx="9">
                  <c:v>МО Ульянка</c:v>
                </c:pt>
                <c:pt idx="10">
                  <c:v>МО Пороховые</c:v>
                </c:pt>
                <c:pt idx="11">
                  <c:v>МО Южно-Приморский</c:v>
                </c:pt>
                <c:pt idx="12">
                  <c:v>МО Гагаринское</c:v>
                </c:pt>
                <c:pt idx="13">
                  <c:v>МО Новоизмайловское</c:v>
                </c:pt>
                <c:pt idx="14">
                  <c:v>МО Дачное</c:v>
                </c:pt>
                <c:pt idx="15">
                  <c:v>МО Нарвский округ</c:v>
                </c:pt>
                <c:pt idx="16">
                  <c:v>МО Пулковский меридиан</c:v>
                </c:pt>
                <c:pt idx="17">
                  <c:v>МО Юго-Запад</c:v>
                </c:pt>
                <c:pt idx="18">
                  <c:v>МО Константиновское</c:v>
                </c:pt>
                <c:pt idx="19">
                  <c:v>МО Автово</c:v>
                </c:pt>
                <c:pt idx="20">
                  <c:v>МО Морские ворота</c:v>
                </c:pt>
                <c:pt idx="21">
                  <c:v>МО Ржевка</c:v>
                </c:pt>
                <c:pt idx="22">
                  <c:v>МО Сосновая поляна</c:v>
                </c:pt>
              </c:strCache>
            </c:strRef>
          </c:cat>
          <c:val>
            <c:numRef>
              <c:f>'4 группа (2)'!$D$393:$D$415</c:f>
              <c:numCache>
                <c:formatCode>General</c:formatCode>
                <c:ptCount val="23"/>
                <c:pt idx="0">
                  <c:v>62.5</c:v>
                </c:pt>
                <c:pt idx="1">
                  <c:v>60</c:v>
                </c:pt>
                <c:pt idx="2">
                  <c:v>58.33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42.86</c:v>
                </c:pt>
                <c:pt idx="7">
                  <c:v>41.18</c:v>
                </c:pt>
                <c:pt idx="8">
                  <c:v>40</c:v>
                </c:pt>
                <c:pt idx="9">
                  <c:v>33.33</c:v>
                </c:pt>
                <c:pt idx="10">
                  <c:v>26.67</c:v>
                </c:pt>
                <c:pt idx="11">
                  <c:v>24</c:v>
                </c:pt>
                <c:pt idx="12">
                  <c:v>20</c:v>
                </c:pt>
                <c:pt idx="13">
                  <c:v>20</c:v>
                </c:pt>
                <c:pt idx="14">
                  <c:v>18.18</c:v>
                </c:pt>
                <c:pt idx="15">
                  <c:v>16.670000000000005</c:v>
                </c:pt>
                <c:pt idx="16">
                  <c:v>14.29</c:v>
                </c:pt>
                <c:pt idx="17">
                  <c:v>11.11</c:v>
                </c:pt>
                <c:pt idx="18">
                  <c:v>5.71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</c:ser>
        <c:dLbls>
          <c:showVal val="1"/>
        </c:dLbls>
        <c:axId val="105198720"/>
        <c:axId val="105200256"/>
      </c:barChart>
      <c:catAx>
        <c:axId val="105198720"/>
        <c:scaling>
          <c:orientation val="minMax"/>
        </c:scaling>
        <c:axPos val="b"/>
        <c:tickLblPos val="nextTo"/>
        <c:crossAx val="105200256"/>
        <c:crosses val="autoZero"/>
        <c:auto val="1"/>
        <c:lblAlgn val="ctr"/>
        <c:lblOffset val="100"/>
      </c:catAx>
      <c:valAx>
        <c:axId val="105200256"/>
        <c:scaling>
          <c:orientation val="minMax"/>
        </c:scaling>
        <c:axPos val="l"/>
        <c:majorGridlines/>
        <c:numFmt formatCode="General" sourceLinked="1"/>
        <c:tickLblPos val="nextTo"/>
        <c:crossAx val="105198720"/>
        <c:crosses val="autoZero"/>
        <c:crossBetween val="between"/>
      </c:valAx>
    </c:plotArea>
    <c:plotVisOnly val="1"/>
    <c:dispBlanksAs val="gap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</c:dPt>
          <c:dPt>
            <c:idx val="1"/>
          </c:dPt>
          <c:dPt>
            <c:idx val="2"/>
          </c:dPt>
          <c:dPt>
            <c:idx val="3"/>
          </c:dPt>
          <c:dPt>
            <c:idx val="4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5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6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7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8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9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0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1"/>
          </c:dPt>
          <c:dPt>
            <c:idx val="12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3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4"/>
          </c:dPt>
          <c:dPt>
            <c:idx val="15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6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7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8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9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0"/>
          </c:dPt>
          <c:dPt>
            <c:idx val="21"/>
          </c:dPt>
          <c:dLbls>
            <c:dLbl>
              <c:idx val="21"/>
              <c:delete val="1"/>
            </c:dLbl>
            <c:dLbl>
              <c:idx val="22"/>
              <c:delete val="1"/>
            </c:dLbl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dLblPos val="inBase"/>
            <c:showVal val="1"/>
          </c:dLbls>
          <c:cat>
            <c:strRef>
              <c:f>'4 группа (2)'!$C$416:$C$438</c:f>
              <c:strCache>
                <c:ptCount val="23"/>
                <c:pt idx="0">
                  <c:v>МО Дачное</c:v>
                </c:pt>
                <c:pt idx="1">
                  <c:v>МО Красненькая речка</c:v>
                </c:pt>
                <c:pt idx="2">
                  <c:v>МО Морские ворота</c:v>
                </c:pt>
                <c:pt idx="3">
                  <c:v>МО Нарвский округ</c:v>
                </c:pt>
                <c:pt idx="4">
                  <c:v>МО Сосновая поляна</c:v>
                </c:pt>
                <c:pt idx="5">
                  <c:v>МО Урицк</c:v>
                </c:pt>
                <c:pt idx="6">
                  <c:v>МО Южно-Приморский</c:v>
                </c:pt>
                <c:pt idx="7">
                  <c:v>МО Константиновское</c:v>
                </c:pt>
                <c:pt idx="8">
                  <c:v>МО Гагаринское</c:v>
                </c:pt>
                <c:pt idx="9">
                  <c:v>МО Пулковский меридиан</c:v>
                </c:pt>
                <c:pt idx="10">
                  <c:v>МО Новоизмайловское</c:v>
                </c:pt>
                <c:pt idx="11">
                  <c:v>МО Автово</c:v>
                </c:pt>
                <c:pt idx="12">
                  <c:v>МО Юго-Запад</c:v>
                </c:pt>
                <c:pt idx="13">
                  <c:v>МО Пороховые</c:v>
                </c:pt>
                <c:pt idx="14">
                  <c:v>МО Ульянка</c:v>
                </c:pt>
                <c:pt idx="15">
                  <c:v>МО Большая Охта</c:v>
                </c:pt>
                <c:pt idx="16">
                  <c:v>МО Малая Охта</c:v>
                </c:pt>
                <c:pt idx="17">
                  <c:v>МО Полюстрово</c:v>
                </c:pt>
                <c:pt idx="18">
                  <c:v>МО Ржевка</c:v>
                </c:pt>
                <c:pt idx="19">
                  <c:v>МО Горелово</c:v>
                </c:pt>
                <c:pt idx="20">
                  <c:v>МО Княжево</c:v>
                </c:pt>
                <c:pt idx="21">
                  <c:v>МО Звездное</c:v>
                </c:pt>
                <c:pt idx="22">
                  <c:v>МО Московская застава</c:v>
                </c:pt>
              </c:strCache>
            </c:strRef>
          </c:cat>
          <c:val>
            <c:numRef>
              <c:f>'4 группа (2)'!$D$416:$D$438</c:f>
              <c:numCache>
                <c:formatCode>General</c:formatCode>
                <c:ptCount val="2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96.11999999999999</c:v>
                </c:pt>
                <c:pt idx="8">
                  <c:v>94.11999999999999</c:v>
                </c:pt>
                <c:pt idx="9">
                  <c:v>91.669999999999987</c:v>
                </c:pt>
                <c:pt idx="10">
                  <c:v>90.48</c:v>
                </c:pt>
                <c:pt idx="11">
                  <c:v>90</c:v>
                </c:pt>
                <c:pt idx="12">
                  <c:v>86.669999999999987</c:v>
                </c:pt>
                <c:pt idx="13">
                  <c:v>80</c:v>
                </c:pt>
                <c:pt idx="14">
                  <c:v>77.78</c:v>
                </c:pt>
                <c:pt idx="15">
                  <c:v>71.679999999999993</c:v>
                </c:pt>
                <c:pt idx="16">
                  <c:v>71.430000000000007</c:v>
                </c:pt>
                <c:pt idx="17">
                  <c:v>66.669999999999987</c:v>
                </c:pt>
                <c:pt idx="18">
                  <c:v>60</c:v>
                </c:pt>
                <c:pt idx="19">
                  <c:v>50</c:v>
                </c:pt>
                <c:pt idx="20">
                  <c:v>49.02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</c:ser>
        <c:dLbls/>
        <c:axId val="105328640"/>
        <c:axId val="105330176"/>
      </c:barChart>
      <c:catAx>
        <c:axId val="105328640"/>
        <c:scaling>
          <c:orientation val="minMax"/>
        </c:scaling>
        <c:axPos val="b"/>
        <c:tickLblPos val="nextTo"/>
        <c:crossAx val="105330176"/>
        <c:crosses val="autoZero"/>
        <c:auto val="1"/>
        <c:lblAlgn val="ctr"/>
        <c:lblOffset val="100"/>
      </c:catAx>
      <c:valAx>
        <c:axId val="105330176"/>
        <c:scaling>
          <c:orientation val="minMax"/>
        </c:scaling>
        <c:axPos val="l"/>
        <c:majorGridlines/>
        <c:numFmt formatCode="General" sourceLinked="1"/>
        <c:tickLblPos val="nextTo"/>
        <c:crossAx val="105328640"/>
        <c:crosses val="autoZero"/>
        <c:crossBetween val="between"/>
      </c:valAx>
    </c:plotArea>
    <c:plotVisOnly val="1"/>
    <c:dispBlanksAs val="gap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4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5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6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7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8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9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0"/>
          </c:dPt>
          <c:dPt>
            <c:idx val="11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2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3"/>
          </c:dPt>
          <c:dPt>
            <c:idx val="14"/>
          </c:dPt>
          <c:dPt>
            <c:idx val="15"/>
          </c:dPt>
          <c:dPt>
            <c:idx val="16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7"/>
          </c:dPt>
          <c:dPt>
            <c:idx val="18"/>
          </c:dPt>
          <c:dPt>
            <c:idx val="19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0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1"/>
          </c:dPt>
          <c:dPt>
            <c:idx val="22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dLblPos val="inBase"/>
            <c:showVal val="1"/>
          </c:dLbls>
          <c:cat>
            <c:strRef>
              <c:f>'4 группа (2)'!$C$439:$C$461</c:f>
              <c:strCache>
                <c:ptCount val="23"/>
                <c:pt idx="0">
                  <c:v>МО Полюстрово</c:v>
                </c:pt>
                <c:pt idx="1">
                  <c:v>МО Большая Охта</c:v>
                </c:pt>
                <c:pt idx="2">
                  <c:v>МО Ржевка</c:v>
                </c:pt>
                <c:pt idx="3">
                  <c:v>МО Пулковский меридиан</c:v>
                </c:pt>
                <c:pt idx="4">
                  <c:v>МО Гагаринское</c:v>
                </c:pt>
                <c:pt idx="5">
                  <c:v>МО Московская застава</c:v>
                </c:pt>
                <c:pt idx="6">
                  <c:v>МО Горелово</c:v>
                </c:pt>
                <c:pt idx="7">
                  <c:v>МО Сосновая поляна</c:v>
                </c:pt>
                <c:pt idx="8">
                  <c:v>МО Юго-Запад</c:v>
                </c:pt>
                <c:pt idx="9">
                  <c:v>МО Пороховые</c:v>
                </c:pt>
                <c:pt idx="10">
                  <c:v>МО Дачное</c:v>
                </c:pt>
                <c:pt idx="11">
                  <c:v>МО Звездное</c:v>
                </c:pt>
                <c:pt idx="12">
                  <c:v>МО Южно-Приморский</c:v>
                </c:pt>
                <c:pt idx="13">
                  <c:v>МО Красненькая речка</c:v>
                </c:pt>
                <c:pt idx="14">
                  <c:v>МО Автово</c:v>
                </c:pt>
                <c:pt idx="15">
                  <c:v>МО Княжево</c:v>
                </c:pt>
                <c:pt idx="16">
                  <c:v>МО Константиновское</c:v>
                </c:pt>
                <c:pt idx="17">
                  <c:v>МО Морские ворота</c:v>
                </c:pt>
                <c:pt idx="18">
                  <c:v>МО Нарвский округ</c:v>
                </c:pt>
                <c:pt idx="19">
                  <c:v>МО Урицк</c:v>
                </c:pt>
                <c:pt idx="20">
                  <c:v>МО Малая Охта</c:v>
                </c:pt>
                <c:pt idx="21">
                  <c:v>МО Ульянка</c:v>
                </c:pt>
                <c:pt idx="22">
                  <c:v>МО Новоизмайловское</c:v>
                </c:pt>
              </c:strCache>
            </c:strRef>
          </c:cat>
          <c:val>
            <c:numRef>
              <c:f>'4 группа (2)'!$D$439:$D$461</c:f>
              <c:numCache>
                <c:formatCode>General</c:formatCode>
                <c:ptCount val="23"/>
                <c:pt idx="0">
                  <c:v>548.92999999999984</c:v>
                </c:pt>
                <c:pt idx="1">
                  <c:v>437.37</c:v>
                </c:pt>
                <c:pt idx="2">
                  <c:v>378.68</c:v>
                </c:pt>
                <c:pt idx="3">
                  <c:v>327.06</c:v>
                </c:pt>
                <c:pt idx="4">
                  <c:v>321.69</c:v>
                </c:pt>
                <c:pt idx="5">
                  <c:v>260.78999999999996</c:v>
                </c:pt>
                <c:pt idx="6">
                  <c:v>232.32000000000002</c:v>
                </c:pt>
                <c:pt idx="7">
                  <c:v>217.91</c:v>
                </c:pt>
                <c:pt idx="8">
                  <c:v>211.51</c:v>
                </c:pt>
                <c:pt idx="9">
                  <c:v>193.82000000000002</c:v>
                </c:pt>
                <c:pt idx="10">
                  <c:v>190.97</c:v>
                </c:pt>
                <c:pt idx="11">
                  <c:v>146.94</c:v>
                </c:pt>
                <c:pt idx="12">
                  <c:v>134.6</c:v>
                </c:pt>
                <c:pt idx="13">
                  <c:v>134.08000000000001</c:v>
                </c:pt>
                <c:pt idx="14">
                  <c:v>132.35000000000002</c:v>
                </c:pt>
                <c:pt idx="15">
                  <c:v>112.45</c:v>
                </c:pt>
                <c:pt idx="16">
                  <c:v>111.95</c:v>
                </c:pt>
                <c:pt idx="17">
                  <c:v>83.98</c:v>
                </c:pt>
                <c:pt idx="18">
                  <c:v>82.149999999999991</c:v>
                </c:pt>
                <c:pt idx="19">
                  <c:v>81.95</c:v>
                </c:pt>
                <c:pt idx="20">
                  <c:v>75.98</c:v>
                </c:pt>
                <c:pt idx="21">
                  <c:v>51.5</c:v>
                </c:pt>
                <c:pt idx="22">
                  <c:v>41.91</c:v>
                </c:pt>
              </c:numCache>
            </c:numRef>
          </c:val>
        </c:ser>
        <c:dLbls/>
        <c:axId val="105425920"/>
        <c:axId val="105444096"/>
      </c:barChart>
      <c:catAx>
        <c:axId val="105425920"/>
        <c:scaling>
          <c:orientation val="minMax"/>
        </c:scaling>
        <c:axPos val="b"/>
        <c:tickLblPos val="nextTo"/>
        <c:crossAx val="105444096"/>
        <c:crosses val="autoZero"/>
        <c:auto val="1"/>
        <c:lblAlgn val="ctr"/>
        <c:lblOffset val="100"/>
      </c:catAx>
      <c:valAx>
        <c:axId val="105444096"/>
        <c:scaling>
          <c:orientation val="minMax"/>
        </c:scaling>
        <c:axPos val="l"/>
        <c:majorGridlines/>
        <c:numFmt formatCode="General" sourceLinked="1"/>
        <c:tickLblPos val="nextTo"/>
        <c:crossAx val="105425920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4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5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6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7"/>
          </c:dPt>
          <c:dPt>
            <c:idx val="8"/>
          </c:dPt>
          <c:dPt>
            <c:idx val="9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0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1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2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3"/>
          </c:dPt>
          <c:dPt>
            <c:idx val="14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5"/>
          </c:dPt>
          <c:dPt>
            <c:idx val="16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7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8"/>
          </c:dPt>
          <c:dPt>
            <c:idx val="19"/>
          </c:dPt>
          <c:dPt>
            <c:idx val="20"/>
          </c:dPt>
          <c:dPt>
            <c:idx val="21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2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dLblPos val="inBase"/>
            <c:showVal val="1"/>
          </c:dLbls>
          <c:cat>
            <c:strRef>
              <c:f>'4 группа (2)'!$C$25:$C$47</c:f>
              <c:strCache>
                <c:ptCount val="23"/>
                <c:pt idx="0">
                  <c:v>МО Звездное</c:v>
                </c:pt>
                <c:pt idx="1">
                  <c:v>МО Южно-Приморский</c:v>
                </c:pt>
                <c:pt idx="2">
                  <c:v>МО Константиновское</c:v>
                </c:pt>
                <c:pt idx="3">
                  <c:v>МО Московская застава</c:v>
                </c:pt>
                <c:pt idx="4">
                  <c:v>МО Юго-Запад</c:v>
                </c:pt>
                <c:pt idx="5">
                  <c:v>МО Ржевка</c:v>
                </c:pt>
                <c:pt idx="6">
                  <c:v>МО Пулковский меридиан</c:v>
                </c:pt>
                <c:pt idx="7">
                  <c:v>МО Автово</c:v>
                </c:pt>
                <c:pt idx="8">
                  <c:v>МО Нарвский округ</c:v>
                </c:pt>
                <c:pt idx="9">
                  <c:v>МО Горелово</c:v>
                </c:pt>
                <c:pt idx="10">
                  <c:v>МО Гагаринское</c:v>
                </c:pt>
                <c:pt idx="11">
                  <c:v>МО Полюстрово</c:v>
                </c:pt>
                <c:pt idx="12">
                  <c:v>МО Малая Охта</c:v>
                </c:pt>
                <c:pt idx="13">
                  <c:v>МО Ульянка</c:v>
                </c:pt>
                <c:pt idx="14">
                  <c:v>МО Урицк</c:v>
                </c:pt>
                <c:pt idx="15">
                  <c:v>МО Морские ворота</c:v>
                </c:pt>
                <c:pt idx="16">
                  <c:v>МО Большая Охта</c:v>
                </c:pt>
                <c:pt idx="17">
                  <c:v>МО Пороховые</c:v>
                </c:pt>
                <c:pt idx="18">
                  <c:v>МО Княжево</c:v>
                </c:pt>
                <c:pt idx="19">
                  <c:v>МО Дачное</c:v>
                </c:pt>
                <c:pt idx="20">
                  <c:v>МО Красненькая речка</c:v>
                </c:pt>
                <c:pt idx="21">
                  <c:v>МО Сосновая поляна</c:v>
                </c:pt>
                <c:pt idx="22">
                  <c:v>МО Новоизмайловское</c:v>
                </c:pt>
              </c:strCache>
            </c:strRef>
          </c:cat>
          <c:val>
            <c:numRef>
              <c:f>'4 группа (2)'!$D$25:$D$47</c:f>
              <c:numCache>
                <c:formatCode>General</c:formatCode>
                <c:ptCount val="23"/>
                <c:pt idx="0">
                  <c:v>102.26</c:v>
                </c:pt>
                <c:pt idx="1">
                  <c:v>101.3</c:v>
                </c:pt>
                <c:pt idx="2">
                  <c:v>99.940000000000012</c:v>
                </c:pt>
                <c:pt idx="3">
                  <c:v>99.910000000000011</c:v>
                </c:pt>
                <c:pt idx="4">
                  <c:v>99.85</c:v>
                </c:pt>
                <c:pt idx="5">
                  <c:v>99.66</c:v>
                </c:pt>
                <c:pt idx="6">
                  <c:v>99.35</c:v>
                </c:pt>
                <c:pt idx="7">
                  <c:v>99.210000000000008</c:v>
                </c:pt>
                <c:pt idx="8">
                  <c:v>99.11999999999999</c:v>
                </c:pt>
                <c:pt idx="9">
                  <c:v>99.07</c:v>
                </c:pt>
                <c:pt idx="10">
                  <c:v>98.649999999999991</c:v>
                </c:pt>
                <c:pt idx="11">
                  <c:v>97.98</c:v>
                </c:pt>
                <c:pt idx="12">
                  <c:v>97.940000000000012</c:v>
                </c:pt>
                <c:pt idx="13">
                  <c:v>97.52</c:v>
                </c:pt>
                <c:pt idx="14">
                  <c:v>97.23</c:v>
                </c:pt>
                <c:pt idx="15">
                  <c:v>96.64</c:v>
                </c:pt>
                <c:pt idx="16">
                  <c:v>96.57</c:v>
                </c:pt>
                <c:pt idx="17">
                  <c:v>96.13</c:v>
                </c:pt>
                <c:pt idx="18">
                  <c:v>94.669999999999987</c:v>
                </c:pt>
                <c:pt idx="19">
                  <c:v>93.93</c:v>
                </c:pt>
                <c:pt idx="20">
                  <c:v>91.490000000000009</c:v>
                </c:pt>
                <c:pt idx="21">
                  <c:v>85.59</c:v>
                </c:pt>
                <c:pt idx="22">
                  <c:v>76.900000000000006</c:v>
                </c:pt>
              </c:numCache>
            </c:numRef>
          </c:val>
        </c:ser>
        <c:dLbls/>
        <c:axId val="98176000"/>
        <c:axId val="98181888"/>
      </c:barChart>
      <c:catAx>
        <c:axId val="98176000"/>
        <c:scaling>
          <c:orientation val="minMax"/>
        </c:scaling>
        <c:axPos val="b"/>
        <c:tickLblPos val="nextTo"/>
        <c:crossAx val="98181888"/>
        <c:crosses val="autoZero"/>
        <c:auto val="1"/>
        <c:lblAlgn val="ctr"/>
        <c:lblOffset val="100"/>
      </c:catAx>
      <c:valAx>
        <c:axId val="98181888"/>
        <c:scaling>
          <c:orientation val="minMax"/>
        </c:scaling>
        <c:axPos val="l"/>
        <c:majorGridlines/>
        <c:numFmt formatCode="General" sourceLinked="1"/>
        <c:tickLblPos val="nextTo"/>
        <c:crossAx val="98176000"/>
        <c:crosses val="autoZero"/>
        <c:crossBetween val="between"/>
      </c:valAx>
    </c:plotArea>
    <c:plotVisOnly val="1"/>
    <c:dispBlanksAs val="gap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</c:dPt>
          <c:dPt>
            <c:idx val="1"/>
          </c:dPt>
          <c:dPt>
            <c:idx val="2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4"/>
          </c:dPt>
          <c:dPt>
            <c:idx val="5"/>
          </c:dPt>
          <c:dPt>
            <c:idx val="6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7"/>
          </c:dPt>
          <c:dPt>
            <c:idx val="8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9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0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1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2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3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4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5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6"/>
          </c:dPt>
          <c:dPt>
            <c:idx val="17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8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9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0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1"/>
          </c:dPt>
          <c:dLbls>
            <c:dLbl>
              <c:idx val="22"/>
              <c:delete val="1"/>
            </c:dLbl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dLblPos val="inBase"/>
            <c:showVal val="1"/>
          </c:dLbls>
          <c:cat>
            <c:strRef>
              <c:f>'4 группа (2)'!$C$462:$C$484</c:f>
              <c:strCache>
                <c:ptCount val="23"/>
                <c:pt idx="0">
                  <c:v>МО Автово</c:v>
                </c:pt>
                <c:pt idx="1">
                  <c:v>МО Морские ворота</c:v>
                </c:pt>
                <c:pt idx="2">
                  <c:v>МО Сосновая поляна</c:v>
                </c:pt>
                <c:pt idx="3">
                  <c:v>МО Урицк</c:v>
                </c:pt>
                <c:pt idx="4">
                  <c:v>МО Красненькая речка</c:v>
                </c:pt>
                <c:pt idx="5">
                  <c:v>МО Княжево</c:v>
                </c:pt>
                <c:pt idx="6">
                  <c:v>МО Звездное</c:v>
                </c:pt>
                <c:pt idx="7">
                  <c:v>МО Дачное</c:v>
                </c:pt>
                <c:pt idx="8">
                  <c:v>МО Большая Охта</c:v>
                </c:pt>
                <c:pt idx="9">
                  <c:v>МО Южно-Приморский</c:v>
                </c:pt>
                <c:pt idx="10">
                  <c:v>МО Гагаринское</c:v>
                </c:pt>
                <c:pt idx="11">
                  <c:v>МО Московская застава</c:v>
                </c:pt>
                <c:pt idx="12">
                  <c:v>МО Пороховые</c:v>
                </c:pt>
                <c:pt idx="13">
                  <c:v>МО Новоизмайловское</c:v>
                </c:pt>
                <c:pt idx="14">
                  <c:v>МО Полюстрово</c:v>
                </c:pt>
                <c:pt idx="15">
                  <c:v>МО Пулковский меридиан</c:v>
                </c:pt>
                <c:pt idx="16">
                  <c:v>МО Нарвский округ</c:v>
                </c:pt>
                <c:pt idx="17">
                  <c:v>МО Юго-Запад</c:v>
                </c:pt>
                <c:pt idx="18">
                  <c:v>МО Ржевка</c:v>
                </c:pt>
                <c:pt idx="19">
                  <c:v>МО Константиновское</c:v>
                </c:pt>
                <c:pt idx="20">
                  <c:v>МО Малая Охта</c:v>
                </c:pt>
                <c:pt idx="21">
                  <c:v>МО Ульянка</c:v>
                </c:pt>
                <c:pt idx="22">
                  <c:v>МО Горелово</c:v>
                </c:pt>
              </c:strCache>
            </c:strRef>
          </c:cat>
          <c:val>
            <c:numRef>
              <c:f>'4 группа (2)'!$D$462:$D$484</c:f>
              <c:numCache>
                <c:formatCode>General</c:formatCode>
                <c:ptCount val="23"/>
                <c:pt idx="0">
                  <c:v>172.2</c:v>
                </c:pt>
                <c:pt idx="1">
                  <c:v>116.82</c:v>
                </c:pt>
                <c:pt idx="2">
                  <c:v>50.290000000000006</c:v>
                </c:pt>
                <c:pt idx="3">
                  <c:v>19.36</c:v>
                </c:pt>
                <c:pt idx="4">
                  <c:v>19.059999999999999</c:v>
                </c:pt>
                <c:pt idx="5">
                  <c:v>18.57</c:v>
                </c:pt>
                <c:pt idx="6">
                  <c:v>17.850000000000001</c:v>
                </c:pt>
                <c:pt idx="7">
                  <c:v>17.27</c:v>
                </c:pt>
                <c:pt idx="8">
                  <c:v>14.06</c:v>
                </c:pt>
                <c:pt idx="9">
                  <c:v>13.93</c:v>
                </c:pt>
                <c:pt idx="10">
                  <c:v>12.370000000000001</c:v>
                </c:pt>
                <c:pt idx="11">
                  <c:v>11.1</c:v>
                </c:pt>
                <c:pt idx="12">
                  <c:v>9.49</c:v>
                </c:pt>
                <c:pt idx="13">
                  <c:v>9.02</c:v>
                </c:pt>
                <c:pt idx="14">
                  <c:v>8.66</c:v>
                </c:pt>
                <c:pt idx="15">
                  <c:v>7.38</c:v>
                </c:pt>
                <c:pt idx="16">
                  <c:v>4.87</c:v>
                </c:pt>
                <c:pt idx="17">
                  <c:v>4.59</c:v>
                </c:pt>
                <c:pt idx="18">
                  <c:v>4.5599999999999996</c:v>
                </c:pt>
                <c:pt idx="19">
                  <c:v>4.3599999999999994</c:v>
                </c:pt>
                <c:pt idx="20">
                  <c:v>3.68</c:v>
                </c:pt>
                <c:pt idx="21">
                  <c:v>1.84</c:v>
                </c:pt>
                <c:pt idx="22">
                  <c:v>0</c:v>
                </c:pt>
              </c:numCache>
            </c:numRef>
          </c:val>
        </c:ser>
        <c:dLbls/>
        <c:axId val="105953152"/>
        <c:axId val="105954688"/>
      </c:barChart>
      <c:catAx>
        <c:axId val="105953152"/>
        <c:scaling>
          <c:orientation val="minMax"/>
        </c:scaling>
        <c:axPos val="b"/>
        <c:tickLblPos val="nextTo"/>
        <c:crossAx val="105954688"/>
        <c:crosses val="autoZero"/>
        <c:auto val="1"/>
        <c:lblAlgn val="ctr"/>
        <c:lblOffset val="100"/>
      </c:catAx>
      <c:valAx>
        <c:axId val="105954688"/>
        <c:scaling>
          <c:orientation val="minMax"/>
        </c:scaling>
        <c:axPos val="l"/>
        <c:majorGridlines/>
        <c:numFmt formatCode="General" sourceLinked="1"/>
        <c:tickLblPos val="nextTo"/>
        <c:crossAx val="105953152"/>
        <c:crosses val="autoZero"/>
        <c:crossBetween val="between"/>
      </c:valAx>
    </c:plotArea>
    <c:plotVisOnly val="1"/>
    <c:dispBlanksAs val="gap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4"/>
          </c:dPt>
          <c:dPt>
            <c:idx val="5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6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7"/>
          </c:dPt>
          <c:dPt>
            <c:idx val="8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9"/>
          </c:dPt>
          <c:dPt>
            <c:idx val="10"/>
          </c:dPt>
          <c:dPt>
            <c:idx val="11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2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3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4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5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6"/>
          </c:dPt>
          <c:dPt>
            <c:idx val="17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8"/>
          </c:dPt>
          <c:dPt>
            <c:idx val="19"/>
          </c:dPt>
          <c:dPt>
            <c:idx val="20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1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2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dLbl>
              <c:idx val="7"/>
              <c:layout>
                <c:manualLayout>
                  <c:x val="0"/>
                  <c:y val="0.2321401998855844"/>
                </c:manualLayout>
              </c:layout>
              <c:dLblPos val="outEnd"/>
              <c:showVal val="1"/>
            </c:dLbl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dLblPos val="inBase"/>
            <c:showVal val="1"/>
          </c:dLbls>
          <c:cat>
            <c:strRef>
              <c:f>'4 группа (2)'!$C$485:$C$507</c:f>
              <c:strCache>
                <c:ptCount val="23"/>
                <c:pt idx="0">
                  <c:v>МО Сосновая поляна</c:v>
                </c:pt>
                <c:pt idx="1">
                  <c:v>МО Горелово</c:v>
                </c:pt>
                <c:pt idx="2">
                  <c:v>МО Московская застава</c:v>
                </c:pt>
                <c:pt idx="3">
                  <c:v>МО Урицк</c:v>
                </c:pt>
                <c:pt idx="4">
                  <c:v>МО Дачное</c:v>
                </c:pt>
                <c:pt idx="5">
                  <c:v>МО Гагаринское</c:v>
                </c:pt>
                <c:pt idx="6">
                  <c:v>МО Южно-Приморский</c:v>
                </c:pt>
                <c:pt idx="7">
                  <c:v>МО Автово</c:v>
                </c:pt>
                <c:pt idx="8">
                  <c:v>МО Пулковский меридиан</c:v>
                </c:pt>
                <c:pt idx="9">
                  <c:v>МО Нарвский округ</c:v>
                </c:pt>
                <c:pt idx="10">
                  <c:v>МО Морские ворота</c:v>
                </c:pt>
                <c:pt idx="11">
                  <c:v>МО Юго-Запад</c:v>
                </c:pt>
                <c:pt idx="12">
                  <c:v>МО Новоизмайловское</c:v>
                </c:pt>
                <c:pt idx="13">
                  <c:v>МО Большая Охта</c:v>
                </c:pt>
                <c:pt idx="14">
                  <c:v>МО Ржевка</c:v>
                </c:pt>
                <c:pt idx="15">
                  <c:v>МО Звездное</c:v>
                </c:pt>
                <c:pt idx="16">
                  <c:v>МО Красненькая речка</c:v>
                </c:pt>
                <c:pt idx="17">
                  <c:v>МО Малая Охта</c:v>
                </c:pt>
                <c:pt idx="18">
                  <c:v>МО Ульянка</c:v>
                </c:pt>
                <c:pt idx="19">
                  <c:v>МО Княжево</c:v>
                </c:pt>
                <c:pt idx="20">
                  <c:v>МО Пороховые</c:v>
                </c:pt>
                <c:pt idx="21">
                  <c:v>МО Константиновское</c:v>
                </c:pt>
                <c:pt idx="22">
                  <c:v>МО Полюстрово</c:v>
                </c:pt>
              </c:strCache>
            </c:strRef>
          </c:cat>
          <c:val>
            <c:numRef>
              <c:f>'4 группа (2)'!$D$485:$D$507</c:f>
              <c:numCache>
                <c:formatCode>General</c:formatCode>
                <c:ptCount val="23"/>
                <c:pt idx="0">
                  <c:v>34.790000000000006</c:v>
                </c:pt>
                <c:pt idx="1">
                  <c:v>29.279999999999998</c:v>
                </c:pt>
                <c:pt idx="2">
                  <c:v>29.25</c:v>
                </c:pt>
                <c:pt idx="3">
                  <c:v>18.34</c:v>
                </c:pt>
                <c:pt idx="4">
                  <c:v>17.399999999999999</c:v>
                </c:pt>
                <c:pt idx="5">
                  <c:v>16.8</c:v>
                </c:pt>
                <c:pt idx="6">
                  <c:v>16.260000000000002</c:v>
                </c:pt>
                <c:pt idx="7">
                  <c:v>15.59</c:v>
                </c:pt>
                <c:pt idx="8">
                  <c:v>12.76</c:v>
                </c:pt>
                <c:pt idx="9">
                  <c:v>12.65</c:v>
                </c:pt>
                <c:pt idx="10">
                  <c:v>12.629999999999999</c:v>
                </c:pt>
                <c:pt idx="11">
                  <c:v>9.7900000000000009</c:v>
                </c:pt>
                <c:pt idx="12">
                  <c:v>9.5</c:v>
                </c:pt>
                <c:pt idx="13">
                  <c:v>7.33</c:v>
                </c:pt>
                <c:pt idx="14">
                  <c:v>5.28</c:v>
                </c:pt>
                <c:pt idx="15">
                  <c:v>4.21</c:v>
                </c:pt>
                <c:pt idx="16">
                  <c:v>2.44</c:v>
                </c:pt>
                <c:pt idx="17">
                  <c:v>2.15</c:v>
                </c:pt>
                <c:pt idx="18">
                  <c:v>1.59</c:v>
                </c:pt>
                <c:pt idx="19">
                  <c:v>1.31</c:v>
                </c:pt>
                <c:pt idx="20">
                  <c:v>1.31</c:v>
                </c:pt>
                <c:pt idx="21">
                  <c:v>0.82000000000000006</c:v>
                </c:pt>
                <c:pt idx="22">
                  <c:v>0.39000000000000007</c:v>
                </c:pt>
              </c:numCache>
            </c:numRef>
          </c:val>
        </c:ser>
        <c:dLbls/>
        <c:axId val="105997824"/>
        <c:axId val="105999360"/>
      </c:barChart>
      <c:catAx>
        <c:axId val="105997824"/>
        <c:scaling>
          <c:orientation val="minMax"/>
        </c:scaling>
        <c:axPos val="b"/>
        <c:tickLblPos val="nextTo"/>
        <c:crossAx val="105999360"/>
        <c:crosses val="autoZero"/>
        <c:auto val="1"/>
        <c:lblAlgn val="ctr"/>
        <c:lblOffset val="100"/>
      </c:catAx>
      <c:valAx>
        <c:axId val="105999360"/>
        <c:scaling>
          <c:orientation val="minMax"/>
        </c:scaling>
        <c:axPos val="l"/>
        <c:majorGridlines/>
        <c:numFmt formatCode="General" sourceLinked="1"/>
        <c:tickLblPos val="nextTo"/>
        <c:crossAx val="105997824"/>
        <c:crosses val="autoZero"/>
        <c:crossBetween val="between"/>
      </c:valAx>
    </c:plotArea>
    <c:plotVisOnly val="1"/>
    <c:dispBlanksAs val="gap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4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5"/>
          </c:dPt>
          <c:dPt>
            <c:idx val="6"/>
          </c:dPt>
          <c:dPt>
            <c:idx val="7"/>
          </c:dPt>
          <c:dPt>
            <c:idx val="8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9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0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1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2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3"/>
          </c:dPt>
          <c:dPt>
            <c:idx val="14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5"/>
          </c:dPt>
          <c:dPt>
            <c:idx val="16"/>
          </c:dPt>
          <c:dPt>
            <c:idx val="17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8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9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0"/>
          </c:dPt>
          <c:dPt>
            <c:idx val="21"/>
          </c:dPt>
          <c:dPt>
            <c:idx val="22"/>
          </c:dPt>
          <c:dLbls>
            <c:dLbl>
              <c:idx val="21"/>
              <c:delete val="1"/>
            </c:dLbl>
            <c:dLbl>
              <c:idx val="22"/>
              <c:delete val="1"/>
            </c:dLbl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dLblPos val="inBase"/>
            <c:showVal val="1"/>
          </c:dLbls>
          <c:cat>
            <c:strRef>
              <c:f>'4 группа (2)'!$C$508:$C$530</c:f>
              <c:strCache>
                <c:ptCount val="23"/>
                <c:pt idx="0">
                  <c:v>МО Южно-Приморский</c:v>
                </c:pt>
                <c:pt idx="1">
                  <c:v>МО Московская застава</c:v>
                </c:pt>
                <c:pt idx="2">
                  <c:v>МО Горелово</c:v>
                </c:pt>
                <c:pt idx="3">
                  <c:v>МО Юго-Запад</c:v>
                </c:pt>
                <c:pt idx="4">
                  <c:v>МО Константиновское</c:v>
                </c:pt>
                <c:pt idx="5">
                  <c:v>МО Автово</c:v>
                </c:pt>
                <c:pt idx="6">
                  <c:v>МО Морские ворота</c:v>
                </c:pt>
                <c:pt idx="7">
                  <c:v>МО Нарвский округ</c:v>
                </c:pt>
                <c:pt idx="8">
                  <c:v>МО Гагаринское</c:v>
                </c:pt>
                <c:pt idx="9">
                  <c:v>МО Полюстрово</c:v>
                </c:pt>
                <c:pt idx="10">
                  <c:v>МО Ржевка</c:v>
                </c:pt>
                <c:pt idx="11">
                  <c:v>МО Большая Охта</c:v>
                </c:pt>
                <c:pt idx="12">
                  <c:v>МО Сосновая поляна</c:v>
                </c:pt>
                <c:pt idx="13">
                  <c:v>МО Ульянка</c:v>
                </c:pt>
                <c:pt idx="14">
                  <c:v>МО Пулковский меридиан</c:v>
                </c:pt>
                <c:pt idx="15">
                  <c:v>МО Красненькая речка</c:v>
                </c:pt>
                <c:pt idx="16">
                  <c:v>МО Дачное</c:v>
                </c:pt>
                <c:pt idx="17">
                  <c:v>МО Пороховые</c:v>
                </c:pt>
                <c:pt idx="18">
                  <c:v>МО Урицк</c:v>
                </c:pt>
                <c:pt idx="19">
                  <c:v>МО Новоизмайловское</c:v>
                </c:pt>
                <c:pt idx="20">
                  <c:v>МО Княжево</c:v>
                </c:pt>
                <c:pt idx="21">
                  <c:v>МО Звездное</c:v>
                </c:pt>
                <c:pt idx="22">
                  <c:v>МО Малая Охта</c:v>
                </c:pt>
              </c:strCache>
            </c:strRef>
          </c:cat>
          <c:val>
            <c:numRef>
              <c:f>'4 группа (2)'!$D$508:$D$530</c:f>
              <c:numCache>
                <c:formatCode>General</c:formatCode>
                <c:ptCount val="23"/>
                <c:pt idx="0">
                  <c:v>6.46</c:v>
                </c:pt>
                <c:pt idx="1">
                  <c:v>5.42</c:v>
                </c:pt>
                <c:pt idx="2">
                  <c:v>4.68</c:v>
                </c:pt>
                <c:pt idx="3">
                  <c:v>4.1599999999999993</c:v>
                </c:pt>
                <c:pt idx="4">
                  <c:v>3.74</c:v>
                </c:pt>
                <c:pt idx="5">
                  <c:v>2.0299999999999998</c:v>
                </c:pt>
                <c:pt idx="6">
                  <c:v>1.9000000000000001</c:v>
                </c:pt>
                <c:pt idx="7">
                  <c:v>1.78</c:v>
                </c:pt>
                <c:pt idx="8">
                  <c:v>1.6700000000000002</c:v>
                </c:pt>
                <c:pt idx="9">
                  <c:v>1.6</c:v>
                </c:pt>
                <c:pt idx="10">
                  <c:v>1.59</c:v>
                </c:pt>
                <c:pt idx="11">
                  <c:v>1.47</c:v>
                </c:pt>
                <c:pt idx="12">
                  <c:v>1.1100000000000001</c:v>
                </c:pt>
                <c:pt idx="13">
                  <c:v>0.9</c:v>
                </c:pt>
                <c:pt idx="14">
                  <c:v>0.7400000000000001</c:v>
                </c:pt>
                <c:pt idx="15">
                  <c:v>0.67000000000000015</c:v>
                </c:pt>
                <c:pt idx="16">
                  <c:v>0.63000000000000012</c:v>
                </c:pt>
                <c:pt idx="17">
                  <c:v>0.62000000000000011</c:v>
                </c:pt>
                <c:pt idx="18">
                  <c:v>0.51</c:v>
                </c:pt>
                <c:pt idx="19">
                  <c:v>0.44</c:v>
                </c:pt>
                <c:pt idx="20">
                  <c:v>0.39000000000000007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</c:ser>
        <c:dLbls/>
        <c:axId val="105824640"/>
        <c:axId val="105826176"/>
      </c:barChart>
      <c:catAx>
        <c:axId val="105824640"/>
        <c:scaling>
          <c:orientation val="minMax"/>
        </c:scaling>
        <c:axPos val="b"/>
        <c:tickLblPos val="nextTo"/>
        <c:crossAx val="105826176"/>
        <c:crosses val="autoZero"/>
        <c:auto val="1"/>
        <c:lblAlgn val="ctr"/>
        <c:lblOffset val="100"/>
      </c:catAx>
      <c:valAx>
        <c:axId val="105826176"/>
        <c:scaling>
          <c:orientation val="minMax"/>
        </c:scaling>
        <c:axPos val="l"/>
        <c:majorGridlines/>
        <c:numFmt formatCode="General" sourceLinked="1"/>
        <c:tickLblPos val="nextTo"/>
        <c:crossAx val="105824640"/>
        <c:crosses val="autoZero"/>
        <c:crossBetween val="between"/>
      </c:valAx>
    </c:plotArea>
    <c:plotVisOnly val="1"/>
    <c:dispBlanksAs val="gap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"/>
          </c:dPt>
          <c:dPt>
            <c:idx val="2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4"/>
          </c:dPt>
          <c:dPt>
            <c:idx val="5"/>
          </c:dPt>
          <c:dPt>
            <c:idx val="6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7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8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9"/>
          </c:dPt>
          <c:dPt>
            <c:idx val="10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1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2"/>
          </c:dPt>
          <c:dPt>
            <c:idx val="13"/>
          </c:dPt>
          <c:dPt>
            <c:idx val="14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5"/>
          </c:dPt>
          <c:dPt>
            <c:idx val="16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7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8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9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0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1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2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dLblPos val="inBase"/>
            <c:showVal val="1"/>
          </c:dLbls>
          <c:cat>
            <c:strRef>
              <c:f>'4 группа (2)'!$C$531:$C$553</c:f>
              <c:strCache>
                <c:ptCount val="23"/>
                <c:pt idx="0">
                  <c:v>МО Константиновское</c:v>
                </c:pt>
                <c:pt idx="1">
                  <c:v>МО Красненькая речка</c:v>
                </c:pt>
                <c:pt idx="2">
                  <c:v>МО Урицк</c:v>
                </c:pt>
                <c:pt idx="3">
                  <c:v>МО Юго-Запад</c:v>
                </c:pt>
                <c:pt idx="4">
                  <c:v>МО Ульянка</c:v>
                </c:pt>
                <c:pt idx="5">
                  <c:v>МО Морские ворота</c:v>
                </c:pt>
                <c:pt idx="6">
                  <c:v>МО Гагаринское</c:v>
                </c:pt>
                <c:pt idx="7">
                  <c:v>МО Звездное</c:v>
                </c:pt>
                <c:pt idx="8">
                  <c:v>МО Пулковский меридиан</c:v>
                </c:pt>
                <c:pt idx="9">
                  <c:v>МО Дачное</c:v>
                </c:pt>
                <c:pt idx="10">
                  <c:v>МО Московская застава</c:v>
                </c:pt>
                <c:pt idx="11">
                  <c:v>МО Полюстрово</c:v>
                </c:pt>
                <c:pt idx="12">
                  <c:v>МО Княжево</c:v>
                </c:pt>
                <c:pt idx="13">
                  <c:v>МО Автово</c:v>
                </c:pt>
                <c:pt idx="14">
                  <c:v>МО Новоизмайловское</c:v>
                </c:pt>
                <c:pt idx="15">
                  <c:v>МО Нарвский округ</c:v>
                </c:pt>
                <c:pt idx="16">
                  <c:v>МО Большая Охта</c:v>
                </c:pt>
                <c:pt idx="17">
                  <c:v>МО Сосновая поляна</c:v>
                </c:pt>
                <c:pt idx="18">
                  <c:v>МО Пороховые</c:v>
                </c:pt>
                <c:pt idx="19">
                  <c:v>МО Ржевка</c:v>
                </c:pt>
                <c:pt idx="20">
                  <c:v>МО Малая Охта</c:v>
                </c:pt>
                <c:pt idx="21">
                  <c:v>МО Южно-Приморский</c:v>
                </c:pt>
                <c:pt idx="22">
                  <c:v>МО Горелово</c:v>
                </c:pt>
              </c:strCache>
            </c:strRef>
          </c:cat>
          <c:val>
            <c:numRef>
              <c:f>'4 группа (2)'!$D$531:$D$553</c:f>
              <c:numCache>
                <c:formatCode>General</c:formatCode>
                <c:ptCount val="23"/>
                <c:pt idx="0">
                  <c:v>15815.02</c:v>
                </c:pt>
                <c:pt idx="1">
                  <c:v>14108.130000000001</c:v>
                </c:pt>
                <c:pt idx="2">
                  <c:v>11701.220000000001</c:v>
                </c:pt>
                <c:pt idx="3">
                  <c:v>11236.630000000001</c:v>
                </c:pt>
                <c:pt idx="4">
                  <c:v>9918.98</c:v>
                </c:pt>
                <c:pt idx="5">
                  <c:v>9659.09</c:v>
                </c:pt>
                <c:pt idx="6">
                  <c:v>7156</c:v>
                </c:pt>
                <c:pt idx="7">
                  <c:v>7093.1900000000005</c:v>
                </c:pt>
                <c:pt idx="8">
                  <c:v>6403.29</c:v>
                </c:pt>
                <c:pt idx="9">
                  <c:v>5588.9699999999993</c:v>
                </c:pt>
                <c:pt idx="10">
                  <c:v>5253.94</c:v>
                </c:pt>
                <c:pt idx="11">
                  <c:v>5239.45</c:v>
                </c:pt>
                <c:pt idx="12">
                  <c:v>4964.26</c:v>
                </c:pt>
                <c:pt idx="13">
                  <c:v>4510.09</c:v>
                </c:pt>
                <c:pt idx="14">
                  <c:v>4171.1200000000008</c:v>
                </c:pt>
                <c:pt idx="15">
                  <c:v>3894.84</c:v>
                </c:pt>
                <c:pt idx="16">
                  <c:v>3373.73</c:v>
                </c:pt>
                <c:pt idx="17">
                  <c:v>3356.05</c:v>
                </c:pt>
                <c:pt idx="18">
                  <c:v>848.43</c:v>
                </c:pt>
                <c:pt idx="19">
                  <c:v>836.72</c:v>
                </c:pt>
                <c:pt idx="20">
                  <c:v>435.28999999999996</c:v>
                </c:pt>
                <c:pt idx="21">
                  <c:v>408.21999999999997</c:v>
                </c:pt>
                <c:pt idx="22">
                  <c:v>177.75</c:v>
                </c:pt>
              </c:numCache>
            </c:numRef>
          </c:val>
        </c:ser>
        <c:dLbls/>
        <c:axId val="106131456"/>
        <c:axId val="106132992"/>
      </c:barChart>
      <c:catAx>
        <c:axId val="106131456"/>
        <c:scaling>
          <c:orientation val="minMax"/>
        </c:scaling>
        <c:axPos val="b"/>
        <c:tickLblPos val="nextTo"/>
        <c:crossAx val="106132992"/>
        <c:crosses val="autoZero"/>
        <c:auto val="1"/>
        <c:lblAlgn val="ctr"/>
        <c:lblOffset val="100"/>
      </c:catAx>
      <c:valAx>
        <c:axId val="106132992"/>
        <c:scaling>
          <c:orientation val="minMax"/>
        </c:scaling>
        <c:axPos val="l"/>
        <c:majorGridlines/>
        <c:numFmt formatCode="General" sourceLinked="1"/>
        <c:tickLblPos val="nextTo"/>
        <c:crossAx val="106131456"/>
        <c:crosses val="autoZero"/>
        <c:crossBetween val="between"/>
      </c:valAx>
    </c:plotArea>
    <c:plotVisOnly val="1"/>
    <c:dispBlanksAs val="gap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"/>
          </c:dPt>
          <c:dPt>
            <c:idx val="2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4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5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6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7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8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9"/>
          </c:dPt>
          <c:dPt>
            <c:idx val="10"/>
          </c:dPt>
          <c:dPt>
            <c:idx val="11"/>
          </c:dPt>
          <c:dPt>
            <c:idx val="12"/>
          </c:dPt>
          <c:dPt>
            <c:idx val="13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4"/>
          </c:dPt>
          <c:dPt>
            <c:idx val="15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6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7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8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9"/>
          </c:dPt>
          <c:dPt>
            <c:idx val="20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1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2"/>
          </c:dPt>
          <c:dLbls>
            <c:dLbl>
              <c:idx val="22"/>
              <c:delete val="1"/>
            </c:dLbl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dLblPos val="inBase"/>
            <c:showVal val="1"/>
          </c:dLbls>
          <c:cat>
            <c:strRef>
              <c:f>'4 группа (2)'!$C$554:$C$576</c:f>
              <c:strCache>
                <c:ptCount val="23"/>
                <c:pt idx="0">
                  <c:v>МО Полюстрово</c:v>
                </c:pt>
                <c:pt idx="1">
                  <c:v>МО Ульянка</c:v>
                </c:pt>
                <c:pt idx="2">
                  <c:v>МО Гагаринское</c:v>
                </c:pt>
                <c:pt idx="3">
                  <c:v>МО Юго-Запад</c:v>
                </c:pt>
                <c:pt idx="4">
                  <c:v>МО Горелово</c:v>
                </c:pt>
                <c:pt idx="5">
                  <c:v>МО Сосновая поляна</c:v>
                </c:pt>
                <c:pt idx="6">
                  <c:v>МО Константиновское</c:v>
                </c:pt>
                <c:pt idx="7">
                  <c:v>МО Урицк</c:v>
                </c:pt>
                <c:pt idx="8">
                  <c:v>МО Южно-Приморский</c:v>
                </c:pt>
                <c:pt idx="9">
                  <c:v>МО Княжево</c:v>
                </c:pt>
                <c:pt idx="10">
                  <c:v>МО Морские ворота</c:v>
                </c:pt>
                <c:pt idx="11">
                  <c:v>МО Нарвский округ</c:v>
                </c:pt>
                <c:pt idx="12">
                  <c:v>МО Автово</c:v>
                </c:pt>
                <c:pt idx="13">
                  <c:v>МО Пороховые</c:v>
                </c:pt>
                <c:pt idx="14">
                  <c:v>МО Дачное</c:v>
                </c:pt>
                <c:pt idx="15">
                  <c:v>МО Московская застава</c:v>
                </c:pt>
                <c:pt idx="16">
                  <c:v>МО Новоизмайловское</c:v>
                </c:pt>
                <c:pt idx="17">
                  <c:v>МО Звездное</c:v>
                </c:pt>
                <c:pt idx="18">
                  <c:v>МО Большая Охта</c:v>
                </c:pt>
                <c:pt idx="19">
                  <c:v>МО Красненькая речка</c:v>
                </c:pt>
                <c:pt idx="20">
                  <c:v>МО Пулковский меридиан</c:v>
                </c:pt>
                <c:pt idx="21">
                  <c:v>МО Ржевка</c:v>
                </c:pt>
                <c:pt idx="22">
                  <c:v>МО Малая Охта</c:v>
                </c:pt>
              </c:strCache>
            </c:strRef>
          </c:cat>
          <c:val>
            <c:numRef>
              <c:f>'4 группа (2)'!$D$554:$D$576</c:f>
              <c:numCache>
                <c:formatCode>General</c:formatCode>
                <c:ptCount val="23"/>
                <c:pt idx="0">
                  <c:v>261.5</c:v>
                </c:pt>
                <c:pt idx="1">
                  <c:v>128.04</c:v>
                </c:pt>
                <c:pt idx="2">
                  <c:v>110.59</c:v>
                </c:pt>
                <c:pt idx="3">
                  <c:v>81.7</c:v>
                </c:pt>
                <c:pt idx="4">
                  <c:v>81.59</c:v>
                </c:pt>
                <c:pt idx="5">
                  <c:v>76.92</c:v>
                </c:pt>
                <c:pt idx="6">
                  <c:v>72.989999999999995</c:v>
                </c:pt>
                <c:pt idx="7">
                  <c:v>70.13</c:v>
                </c:pt>
                <c:pt idx="8">
                  <c:v>65.69</c:v>
                </c:pt>
                <c:pt idx="9">
                  <c:v>62.879999999999995</c:v>
                </c:pt>
                <c:pt idx="10">
                  <c:v>55.68</c:v>
                </c:pt>
                <c:pt idx="11">
                  <c:v>51.44</c:v>
                </c:pt>
                <c:pt idx="12">
                  <c:v>40.97</c:v>
                </c:pt>
                <c:pt idx="13">
                  <c:v>37.71</c:v>
                </c:pt>
                <c:pt idx="14">
                  <c:v>35.43</c:v>
                </c:pt>
                <c:pt idx="15">
                  <c:v>26.18</c:v>
                </c:pt>
                <c:pt idx="16">
                  <c:v>18.8</c:v>
                </c:pt>
                <c:pt idx="17">
                  <c:v>13.350000000000001</c:v>
                </c:pt>
                <c:pt idx="18">
                  <c:v>9.59</c:v>
                </c:pt>
                <c:pt idx="19">
                  <c:v>7.4</c:v>
                </c:pt>
                <c:pt idx="20">
                  <c:v>7.03</c:v>
                </c:pt>
                <c:pt idx="21">
                  <c:v>5.54</c:v>
                </c:pt>
                <c:pt idx="22">
                  <c:v>0</c:v>
                </c:pt>
              </c:numCache>
            </c:numRef>
          </c:val>
        </c:ser>
        <c:dLbls>
          <c:showVal val="1"/>
        </c:dLbls>
        <c:axId val="106298368"/>
        <c:axId val="106631936"/>
      </c:barChart>
      <c:catAx>
        <c:axId val="106298368"/>
        <c:scaling>
          <c:orientation val="minMax"/>
        </c:scaling>
        <c:axPos val="b"/>
        <c:tickLblPos val="nextTo"/>
        <c:crossAx val="106631936"/>
        <c:crosses val="autoZero"/>
        <c:auto val="1"/>
        <c:lblAlgn val="ctr"/>
        <c:lblOffset val="100"/>
      </c:catAx>
      <c:valAx>
        <c:axId val="106631936"/>
        <c:scaling>
          <c:orientation val="minMax"/>
        </c:scaling>
        <c:axPos val="l"/>
        <c:majorGridlines/>
        <c:numFmt formatCode="General" sourceLinked="1"/>
        <c:tickLblPos val="nextTo"/>
        <c:crossAx val="106298368"/>
        <c:crosses val="autoZero"/>
        <c:crossBetween val="between"/>
      </c:valAx>
    </c:plotArea>
    <c:plotVisOnly val="1"/>
    <c:dispBlanksAs val="gap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"/>
          </c:dPt>
          <c:dPt>
            <c:idx val="2"/>
          </c:dPt>
          <c:dPt>
            <c:idx val="3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4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5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6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7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8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9"/>
          </c:dPt>
          <c:dPt>
            <c:idx val="1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1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2"/>
          </c:dPt>
          <c:dPt>
            <c:idx val="13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4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5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6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7"/>
          </c:dPt>
          <c:dPt>
            <c:idx val="18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9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0"/>
          </c:dPt>
          <c:dPt>
            <c:idx val="21"/>
          </c:dPt>
          <c:dPt>
            <c:idx val="22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dLblPos val="inBase"/>
            <c:showVal val="1"/>
          </c:dLbls>
          <c:cat>
            <c:strRef>
              <c:f>'4 группа'!$BQ$3:$BQ$25</c:f>
              <c:strCache>
                <c:ptCount val="23"/>
                <c:pt idx="0">
                  <c:v>МО Юго-Запад</c:v>
                </c:pt>
                <c:pt idx="1">
                  <c:v>МО Дачное</c:v>
                </c:pt>
                <c:pt idx="2">
                  <c:v>МО Морские ворота</c:v>
                </c:pt>
                <c:pt idx="3">
                  <c:v>МО Южно-Приморский</c:v>
                </c:pt>
                <c:pt idx="4">
                  <c:v>МО Горелово</c:v>
                </c:pt>
                <c:pt idx="5">
                  <c:v>МО Пулковский меридиан</c:v>
                </c:pt>
                <c:pt idx="6">
                  <c:v>МО Константиновское</c:v>
                </c:pt>
                <c:pt idx="7">
                  <c:v>МО Новоизмайловское</c:v>
                </c:pt>
                <c:pt idx="8">
                  <c:v>МО Ржевка</c:v>
                </c:pt>
                <c:pt idx="9">
                  <c:v>МО Ульянка</c:v>
                </c:pt>
                <c:pt idx="10">
                  <c:v>МО Сосновая поляна</c:v>
                </c:pt>
                <c:pt idx="11">
                  <c:v>МО Гагаринское</c:v>
                </c:pt>
                <c:pt idx="12">
                  <c:v>МО Автово</c:v>
                </c:pt>
                <c:pt idx="13">
                  <c:v>МО Урицк</c:v>
                </c:pt>
                <c:pt idx="14">
                  <c:v>МО Большая Охта</c:v>
                </c:pt>
                <c:pt idx="15">
                  <c:v>МО Московская застава</c:v>
                </c:pt>
                <c:pt idx="16">
                  <c:v>МО Пороховые</c:v>
                </c:pt>
                <c:pt idx="17">
                  <c:v>МО Нарвский округ</c:v>
                </c:pt>
                <c:pt idx="18">
                  <c:v>МО Звездное</c:v>
                </c:pt>
                <c:pt idx="19">
                  <c:v>МО Полюстрово</c:v>
                </c:pt>
                <c:pt idx="20">
                  <c:v>МО Княжево</c:v>
                </c:pt>
                <c:pt idx="21">
                  <c:v>МО Красненькая речка</c:v>
                </c:pt>
                <c:pt idx="22">
                  <c:v>МО Малая Охта</c:v>
                </c:pt>
              </c:strCache>
            </c:strRef>
          </c:cat>
          <c:val>
            <c:numRef>
              <c:f>'4 группа'!$BR$3:$BR$25</c:f>
              <c:numCache>
                <c:formatCode>0.00</c:formatCode>
                <c:ptCount val="23"/>
                <c:pt idx="0">
                  <c:v>15.332420776834237</c:v>
                </c:pt>
                <c:pt idx="1">
                  <c:v>14.911766444423874</c:v>
                </c:pt>
                <c:pt idx="2">
                  <c:v>14.875490981323452</c:v>
                </c:pt>
                <c:pt idx="3">
                  <c:v>14.702158930712068</c:v>
                </c:pt>
                <c:pt idx="4">
                  <c:v>14.656563182164644</c:v>
                </c:pt>
                <c:pt idx="5">
                  <c:v>14.157286391380596</c:v>
                </c:pt>
                <c:pt idx="6">
                  <c:v>13.755916887736459</c:v>
                </c:pt>
                <c:pt idx="7">
                  <c:v>13.597536718467275</c:v>
                </c:pt>
                <c:pt idx="8">
                  <c:v>13.568194127638604</c:v>
                </c:pt>
                <c:pt idx="9">
                  <c:v>13.468807025679371</c:v>
                </c:pt>
                <c:pt idx="10">
                  <c:v>13.357211671600572</c:v>
                </c:pt>
                <c:pt idx="11">
                  <c:v>13.340790766306979</c:v>
                </c:pt>
                <c:pt idx="12">
                  <c:v>13.260688687116749</c:v>
                </c:pt>
                <c:pt idx="13">
                  <c:v>13.182428344430871</c:v>
                </c:pt>
                <c:pt idx="14">
                  <c:v>13.003605320747754</c:v>
                </c:pt>
                <c:pt idx="15">
                  <c:v>12.751030149342801</c:v>
                </c:pt>
                <c:pt idx="16">
                  <c:v>12.661589002806037</c:v>
                </c:pt>
                <c:pt idx="17">
                  <c:v>12.152868208628492</c:v>
                </c:pt>
                <c:pt idx="18">
                  <c:v>11.972600018681668</c:v>
                </c:pt>
                <c:pt idx="19">
                  <c:v>11.901624459726659</c:v>
                </c:pt>
                <c:pt idx="20">
                  <c:v>11.78914567908938</c:v>
                </c:pt>
                <c:pt idx="21">
                  <c:v>10.560911466456218</c:v>
                </c:pt>
                <c:pt idx="22">
                  <c:v>8.2886781107352601</c:v>
                </c:pt>
              </c:numCache>
            </c:numRef>
          </c:val>
        </c:ser>
        <c:dLbls/>
        <c:axId val="106687488"/>
        <c:axId val="106562304"/>
      </c:barChart>
      <c:catAx>
        <c:axId val="106687488"/>
        <c:scaling>
          <c:orientation val="minMax"/>
        </c:scaling>
        <c:axPos val="b"/>
        <c:tickLblPos val="nextTo"/>
        <c:crossAx val="106562304"/>
        <c:crosses val="autoZero"/>
        <c:auto val="1"/>
        <c:lblAlgn val="ctr"/>
        <c:lblOffset val="100"/>
      </c:catAx>
      <c:valAx>
        <c:axId val="106562304"/>
        <c:scaling>
          <c:orientation val="minMax"/>
        </c:scaling>
        <c:axPos val="l"/>
        <c:majorGridlines/>
        <c:numFmt formatCode="0.00" sourceLinked="1"/>
        <c:tickLblPos val="nextTo"/>
        <c:crossAx val="106687488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</c:dPt>
          <c:dPt>
            <c:idx val="1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4"/>
          </c:dPt>
          <c:dPt>
            <c:idx val="5"/>
          </c:dPt>
          <c:dPt>
            <c:idx val="6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7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8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9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1"/>
          </c:dPt>
          <c:dPt>
            <c:idx val="12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3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4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5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6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7"/>
          </c:dPt>
          <c:dPt>
            <c:idx val="18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9"/>
          </c:dPt>
          <c:dPt>
            <c:idx val="20"/>
          </c:dPt>
          <c:dPt>
            <c:idx val="21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2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dLblPos val="inBase"/>
            <c:showVal val="1"/>
          </c:dLbls>
          <c:cat>
            <c:strRef>
              <c:f>'4 группа (2)'!$C$48:$C$70</c:f>
              <c:strCache>
                <c:ptCount val="23"/>
                <c:pt idx="0">
                  <c:v>МО Морские ворота</c:v>
                </c:pt>
                <c:pt idx="1">
                  <c:v>МО Малая Охта</c:v>
                </c:pt>
                <c:pt idx="2">
                  <c:v>МО Константиновское</c:v>
                </c:pt>
                <c:pt idx="3">
                  <c:v>МО Звездное</c:v>
                </c:pt>
                <c:pt idx="4">
                  <c:v>МО Нарвский округ</c:v>
                </c:pt>
                <c:pt idx="5">
                  <c:v>МО Красненькая речка</c:v>
                </c:pt>
                <c:pt idx="6">
                  <c:v>МО Полюстрово</c:v>
                </c:pt>
                <c:pt idx="7">
                  <c:v>МО Гагаринское</c:v>
                </c:pt>
                <c:pt idx="8">
                  <c:v>МО Сосновая поляна</c:v>
                </c:pt>
                <c:pt idx="9">
                  <c:v>МО Ржевка</c:v>
                </c:pt>
                <c:pt idx="10">
                  <c:v>МО Урицк</c:v>
                </c:pt>
                <c:pt idx="11">
                  <c:v>МО Автово</c:v>
                </c:pt>
                <c:pt idx="12">
                  <c:v>МО Пороховые</c:v>
                </c:pt>
                <c:pt idx="13">
                  <c:v>МО Новоизмайловское</c:v>
                </c:pt>
                <c:pt idx="14">
                  <c:v>МО Московская застава</c:v>
                </c:pt>
                <c:pt idx="15">
                  <c:v>МО Южно-Приморский</c:v>
                </c:pt>
                <c:pt idx="16">
                  <c:v>МО Большая Охта</c:v>
                </c:pt>
                <c:pt idx="17">
                  <c:v>МО Княжево</c:v>
                </c:pt>
                <c:pt idx="18">
                  <c:v>МО Юго-Запад</c:v>
                </c:pt>
                <c:pt idx="19">
                  <c:v>МО Ульянка</c:v>
                </c:pt>
                <c:pt idx="20">
                  <c:v>МО Дачное</c:v>
                </c:pt>
                <c:pt idx="21">
                  <c:v>МО Пулковский меридиан</c:v>
                </c:pt>
                <c:pt idx="22">
                  <c:v>МО Горелово</c:v>
                </c:pt>
              </c:strCache>
            </c:strRef>
          </c:cat>
          <c:val>
            <c:numRef>
              <c:f>'4 группа (2)'!$D$48:$D$70</c:f>
              <c:numCache>
                <c:formatCode>General</c:formatCode>
                <c:ptCount val="23"/>
                <c:pt idx="0">
                  <c:v>42.28</c:v>
                </c:pt>
                <c:pt idx="1">
                  <c:v>40.760000000000005</c:v>
                </c:pt>
                <c:pt idx="2">
                  <c:v>35.4</c:v>
                </c:pt>
                <c:pt idx="3">
                  <c:v>34.36</c:v>
                </c:pt>
                <c:pt idx="4">
                  <c:v>32.720000000000006</c:v>
                </c:pt>
                <c:pt idx="5">
                  <c:v>26.43</c:v>
                </c:pt>
                <c:pt idx="6">
                  <c:v>26.06</c:v>
                </c:pt>
                <c:pt idx="7">
                  <c:v>25.25</c:v>
                </c:pt>
                <c:pt idx="8">
                  <c:v>23.69</c:v>
                </c:pt>
                <c:pt idx="9">
                  <c:v>22.7</c:v>
                </c:pt>
                <c:pt idx="10">
                  <c:v>22.18</c:v>
                </c:pt>
                <c:pt idx="11">
                  <c:v>21.02</c:v>
                </c:pt>
                <c:pt idx="12">
                  <c:v>20.420000000000002</c:v>
                </c:pt>
                <c:pt idx="13">
                  <c:v>20.21</c:v>
                </c:pt>
                <c:pt idx="14">
                  <c:v>19.86</c:v>
                </c:pt>
                <c:pt idx="15">
                  <c:v>18.3</c:v>
                </c:pt>
                <c:pt idx="16">
                  <c:v>17.64</c:v>
                </c:pt>
                <c:pt idx="17">
                  <c:v>17.36</c:v>
                </c:pt>
                <c:pt idx="18">
                  <c:v>16.71</c:v>
                </c:pt>
                <c:pt idx="19">
                  <c:v>16.399999999999999</c:v>
                </c:pt>
                <c:pt idx="20">
                  <c:v>15.860000000000001</c:v>
                </c:pt>
                <c:pt idx="21">
                  <c:v>14.15</c:v>
                </c:pt>
                <c:pt idx="22">
                  <c:v>12.07</c:v>
                </c:pt>
              </c:numCache>
            </c:numRef>
          </c:val>
        </c:ser>
        <c:dLbls/>
        <c:axId val="100903552"/>
        <c:axId val="100905344"/>
      </c:barChart>
      <c:catAx>
        <c:axId val="100903552"/>
        <c:scaling>
          <c:orientation val="minMax"/>
        </c:scaling>
        <c:axPos val="b"/>
        <c:tickLblPos val="nextTo"/>
        <c:crossAx val="100905344"/>
        <c:crosses val="autoZero"/>
        <c:auto val="1"/>
        <c:lblAlgn val="ctr"/>
        <c:lblOffset val="100"/>
      </c:catAx>
      <c:valAx>
        <c:axId val="100905344"/>
        <c:scaling>
          <c:orientation val="minMax"/>
        </c:scaling>
        <c:axPos val="l"/>
        <c:majorGridlines/>
        <c:numFmt formatCode="General" sourceLinked="1"/>
        <c:tickLblPos val="nextTo"/>
        <c:crossAx val="100903552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4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5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6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7"/>
          </c:dPt>
          <c:dPt>
            <c:idx val="8"/>
          </c:dPt>
          <c:dPt>
            <c:idx val="9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0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1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2"/>
          </c:dPt>
          <c:dPt>
            <c:idx val="13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4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5"/>
          </c:dPt>
          <c:dPt>
            <c:idx val="16"/>
          </c:dPt>
          <c:dPt>
            <c:idx val="17"/>
          </c:dPt>
          <c:dPt>
            <c:idx val="18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9"/>
          </c:dPt>
          <c:dPt>
            <c:idx val="20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1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2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dLblPos val="inBase"/>
            <c:showVal val="1"/>
          </c:dLbls>
          <c:cat>
            <c:strRef>
              <c:f>'4 группа (2)'!$C$71:$C$93</c:f>
              <c:strCache>
                <c:ptCount val="23"/>
                <c:pt idx="0">
                  <c:v>МО Горелово</c:v>
                </c:pt>
                <c:pt idx="1">
                  <c:v>МО Новоизмайловское</c:v>
                </c:pt>
                <c:pt idx="2">
                  <c:v>МО Московская застава</c:v>
                </c:pt>
                <c:pt idx="3">
                  <c:v>МО Большая Охта</c:v>
                </c:pt>
                <c:pt idx="4">
                  <c:v>МО Сосновая поляна</c:v>
                </c:pt>
                <c:pt idx="5">
                  <c:v>МО Пулковский меридиан</c:v>
                </c:pt>
                <c:pt idx="6">
                  <c:v>МО Урицк</c:v>
                </c:pt>
                <c:pt idx="7">
                  <c:v>МО Ульянка</c:v>
                </c:pt>
                <c:pt idx="8">
                  <c:v>МО Красненькая речка</c:v>
                </c:pt>
                <c:pt idx="9">
                  <c:v>МО Константиновское</c:v>
                </c:pt>
                <c:pt idx="10">
                  <c:v>МО Звездное</c:v>
                </c:pt>
                <c:pt idx="11">
                  <c:v>МО Юго-Запад</c:v>
                </c:pt>
                <c:pt idx="12">
                  <c:v>МО Морские ворота</c:v>
                </c:pt>
                <c:pt idx="13">
                  <c:v>МО Пороховые</c:v>
                </c:pt>
                <c:pt idx="14">
                  <c:v>МО Ржевка</c:v>
                </c:pt>
                <c:pt idx="15">
                  <c:v>МО Княжево</c:v>
                </c:pt>
                <c:pt idx="16">
                  <c:v>МО Автово</c:v>
                </c:pt>
                <c:pt idx="17">
                  <c:v>МО Дачное</c:v>
                </c:pt>
                <c:pt idx="18">
                  <c:v>МО Южно-Приморский</c:v>
                </c:pt>
                <c:pt idx="19">
                  <c:v>МО Нарвский округ</c:v>
                </c:pt>
                <c:pt idx="20">
                  <c:v>МО Малая Охта</c:v>
                </c:pt>
                <c:pt idx="21">
                  <c:v>МО Полюстрово</c:v>
                </c:pt>
                <c:pt idx="22">
                  <c:v>МО Гагаринское</c:v>
                </c:pt>
              </c:strCache>
            </c:strRef>
          </c:cat>
          <c:val>
            <c:numRef>
              <c:f>'4 группа (2)'!$D$71:$D$93</c:f>
              <c:numCache>
                <c:formatCode>General</c:formatCode>
                <c:ptCount val="23"/>
                <c:pt idx="0">
                  <c:v>79.459999999999994</c:v>
                </c:pt>
                <c:pt idx="1">
                  <c:v>75.940000000000012</c:v>
                </c:pt>
                <c:pt idx="2">
                  <c:v>67.77</c:v>
                </c:pt>
                <c:pt idx="3">
                  <c:v>67.440000000000012</c:v>
                </c:pt>
                <c:pt idx="4">
                  <c:v>66.910000000000011</c:v>
                </c:pt>
                <c:pt idx="5">
                  <c:v>64.83</c:v>
                </c:pt>
                <c:pt idx="6">
                  <c:v>63.21</c:v>
                </c:pt>
                <c:pt idx="7">
                  <c:v>60.3</c:v>
                </c:pt>
                <c:pt idx="8">
                  <c:v>59.839999999999996</c:v>
                </c:pt>
                <c:pt idx="9">
                  <c:v>59.42</c:v>
                </c:pt>
                <c:pt idx="10">
                  <c:v>59.39</c:v>
                </c:pt>
                <c:pt idx="11">
                  <c:v>56.17</c:v>
                </c:pt>
                <c:pt idx="12">
                  <c:v>55.51</c:v>
                </c:pt>
                <c:pt idx="13">
                  <c:v>52.220000000000006</c:v>
                </c:pt>
                <c:pt idx="14">
                  <c:v>50.24</c:v>
                </c:pt>
                <c:pt idx="15">
                  <c:v>50.120000000000005</c:v>
                </c:pt>
                <c:pt idx="16">
                  <c:v>49.17</c:v>
                </c:pt>
                <c:pt idx="17">
                  <c:v>48.5</c:v>
                </c:pt>
                <c:pt idx="18">
                  <c:v>42.93</c:v>
                </c:pt>
                <c:pt idx="19">
                  <c:v>30.82</c:v>
                </c:pt>
                <c:pt idx="20">
                  <c:v>29.3</c:v>
                </c:pt>
                <c:pt idx="21">
                  <c:v>25.6</c:v>
                </c:pt>
                <c:pt idx="22">
                  <c:v>7.06</c:v>
                </c:pt>
              </c:numCache>
            </c:numRef>
          </c:val>
        </c:ser>
        <c:dLbls>
          <c:showVal val="1"/>
        </c:dLbls>
        <c:axId val="100978048"/>
        <c:axId val="100983936"/>
      </c:barChart>
      <c:catAx>
        <c:axId val="100978048"/>
        <c:scaling>
          <c:orientation val="minMax"/>
        </c:scaling>
        <c:axPos val="b"/>
        <c:tickLblPos val="nextTo"/>
        <c:crossAx val="100983936"/>
        <c:crosses val="autoZero"/>
        <c:auto val="1"/>
        <c:lblAlgn val="ctr"/>
        <c:lblOffset val="100"/>
      </c:catAx>
      <c:valAx>
        <c:axId val="100983936"/>
        <c:scaling>
          <c:orientation val="minMax"/>
        </c:scaling>
        <c:axPos val="l"/>
        <c:majorGridlines/>
        <c:numFmt formatCode="General" sourceLinked="1"/>
        <c:tickLblPos val="nextTo"/>
        <c:crossAx val="100978048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4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5"/>
          </c:dPt>
          <c:dPt>
            <c:idx val="6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7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8"/>
          </c:dPt>
          <c:dPt>
            <c:idx val="9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0"/>
          </c:dPt>
          <c:dPt>
            <c:idx val="11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2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3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4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5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6"/>
          </c:dPt>
          <c:dPt>
            <c:idx val="17"/>
          </c:dPt>
          <c:dPt>
            <c:idx val="18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9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0"/>
          </c:dPt>
          <c:dPt>
            <c:idx val="21"/>
          </c:dPt>
          <c:dPt>
            <c:idx val="22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dLblPos val="inBase"/>
            <c:showVal val="1"/>
          </c:dLbls>
          <c:cat>
            <c:strRef>
              <c:f>'4 группа (2)'!$C$94:$C$116</c:f>
              <c:strCache>
                <c:ptCount val="23"/>
                <c:pt idx="0">
                  <c:v>МО Гагаринское</c:v>
                </c:pt>
                <c:pt idx="1">
                  <c:v>МО Малая Охта</c:v>
                </c:pt>
                <c:pt idx="2">
                  <c:v>МО Ржевка</c:v>
                </c:pt>
                <c:pt idx="3">
                  <c:v>МО Полюстрово</c:v>
                </c:pt>
                <c:pt idx="4">
                  <c:v>МО Пороховые</c:v>
                </c:pt>
                <c:pt idx="5">
                  <c:v>МО Автово</c:v>
                </c:pt>
                <c:pt idx="6">
                  <c:v>МО Юго-Запад</c:v>
                </c:pt>
                <c:pt idx="7">
                  <c:v>МО Звездное</c:v>
                </c:pt>
                <c:pt idx="8">
                  <c:v>МО Красненькая речка</c:v>
                </c:pt>
                <c:pt idx="9">
                  <c:v>МО Южно-Приморский</c:v>
                </c:pt>
                <c:pt idx="10">
                  <c:v>МО Морские ворота</c:v>
                </c:pt>
                <c:pt idx="11">
                  <c:v>МО Большая Охта</c:v>
                </c:pt>
                <c:pt idx="12">
                  <c:v>МО Сосновая поляна</c:v>
                </c:pt>
                <c:pt idx="13">
                  <c:v>МО Московская застава</c:v>
                </c:pt>
                <c:pt idx="14">
                  <c:v>МО Новоизмайловское</c:v>
                </c:pt>
                <c:pt idx="15">
                  <c:v>МО Константиновское</c:v>
                </c:pt>
                <c:pt idx="16">
                  <c:v>МО Дачное</c:v>
                </c:pt>
                <c:pt idx="17">
                  <c:v>МО Княжево</c:v>
                </c:pt>
                <c:pt idx="18">
                  <c:v>МО Пулковский меридиан</c:v>
                </c:pt>
                <c:pt idx="19">
                  <c:v>МО Урицк</c:v>
                </c:pt>
                <c:pt idx="20">
                  <c:v>МО Ульянка</c:v>
                </c:pt>
                <c:pt idx="21">
                  <c:v>МО Нарвский округ</c:v>
                </c:pt>
                <c:pt idx="22">
                  <c:v>МО Горелово</c:v>
                </c:pt>
              </c:strCache>
            </c:strRef>
          </c:cat>
          <c:val>
            <c:numRef>
              <c:f>'4 группа (2)'!$D$94:$D$116</c:f>
              <c:numCache>
                <c:formatCode>General</c:formatCode>
                <c:ptCount val="23"/>
                <c:pt idx="0">
                  <c:v>87</c:v>
                </c:pt>
                <c:pt idx="1">
                  <c:v>27.650000000000002</c:v>
                </c:pt>
                <c:pt idx="2">
                  <c:v>24.08</c:v>
                </c:pt>
                <c:pt idx="3">
                  <c:v>19.279999999999998</c:v>
                </c:pt>
                <c:pt idx="4">
                  <c:v>19</c:v>
                </c:pt>
                <c:pt idx="5">
                  <c:v>14.56</c:v>
                </c:pt>
                <c:pt idx="6">
                  <c:v>12.16</c:v>
                </c:pt>
                <c:pt idx="7">
                  <c:v>9.4700000000000006</c:v>
                </c:pt>
                <c:pt idx="8">
                  <c:v>9</c:v>
                </c:pt>
                <c:pt idx="9">
                  <c:v>6.83</c:v>
                </c:pt>
                <c:pt idx="10">
                  <c:v>6.63</c:v>
                </c:pt>
                <c:pt idx="11">
                  <c:v>6.44</c:v>
                </c:pt>
                <c:pt idx="12">
                  <c:v>6.34</c:v>
                </c:pt>
                <c:pt idx="13">
                  <c:v>5.9300000000000006</c:v>
                </c:pt>
                <c:pt idx="14">
                  <c:v>5.08</c:v>
                </c:pt>
                <c:pt idx="15">
                  <c:v>5</c:v>
                </c:pt>
                <c:pt idx="16">
                  <c:v>4.79</c:v>
                </c:pt>
                <c:pt idx="17">
                  <c:v>4.6599999999999993</c:v>
                </c:pt>
                <c:pt idx="18">
                  <c:v>3.92</c:v>
                </c:pt>
                <c:pt idx="19">
                  <c:v>3.92</c:v>
                </c:pt>
                <c:pt idx="20">
                  <c:v>2.65</c:v>
                </c:pt>
                <c:pt idx="21">
                  <c:v>2.62</c:v>
                </c:pt>
                <c:pt idx="22">
                  <c:v>1.3800000000000001</c:v>
                </c:pt>
              </c:numCache>
            </c:numRef>
          </c:val>
        </c:ser>
        <c:dLbls>
          <c:showVal val="1"/>
        </c:dLbls>
        <c:axId val="101329920"/>
        <c:axId val="101335808"/>
      </c:barChart>
      <c:catAx>
        <c:axId val="101329920"/>
        <c:scaling>
          <c:orientation val="minMax"/>
        </c:scaling>
        <c:axPos val="b"/>
        <c:tickLblPos val="nextTo"/>
        <c:crossAx val="101335808"/>
        <c:crosses val="autoZero"/>
        <c:auto val="1"/>
        <c:lblAlgn val="ctr"/>
        <c:lblOffset val="100"/>
      </c:catAx>
      <c:valAx>
        <c:axId val="101335808"/>
        <c:scaling>
          <c:orientation val="minMax"/>
        </c:scaling>
        <c:axPos val="l"/>
        <c:majorGridlines/>
        <c:numFmt formatCode="General" sourceLinked="1"/>
        <c:tickLblPos val="nextTo"/>
        <c:crossAx val="101329920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4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5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6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7"/>
          </c:dPt>
          <c:dPt>
            <c:idx val="8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9"/>
          </c:dPt>
          <c:dPt>
            <c:idx val="1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1"/>
          </c:dPt>
          <c:dPt>
            <c:idx val="12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3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4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5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6"/>
          </c:dPt>
          <c:dPt>
            <c:idx val="17"/>
          </c:dPt>
          <c:dPt>
            <c:idx val="18"/>
          </c:dPt>
          <c:dPt>
            <c:idx val="19"/>
          </c:dPt>
          <c:dPt>
            <c:idx val="20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1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2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dLbl>
              <c:idx val="22"/>
              <c:delete val="1"/>
            </c:dLbl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dLblPos val="inBase"/>
            <c:showVal val="1"/>
          </c:dLbls>
          <c:cat>
            <c:strRef>
              <c:f>'4 группа (2)'!$C$117:$C$139</c:f>
              <c:strCache>
                <c:ptCount val="23"/>
                <c:pt idx="0">
                  <c:v>МО Южно-Приморский</c:v>
                </c:pt>
                <c:pt idx="1">
                  <c:v>МО Юго-Запад</c:v>
                </c:pt>
                <c:pt idx="2">
                  <c:v>МО Ржевка</c:v>
                </c:pt>
                <c:pt idx="3">
                  <c:v>МО Малая Охта</c:v>
                </c:pt>
                <c:pt idx="4">
                  <c:v>МО Пороховые</c:v>
                </c:pt>
                <c:pt idx="5">
                  <c:v>МО Горелово</c:v>
                </c:pt>
                <c:pt idx="6">
                  <c:v>МО Гагаринское</c:v>
                </c:pt>
                <c:pt idx="7">
                  <c:v>МО Княжево</c:v>
                </c:pt>
                <c:pt idx="8">
                  <c:v>МО Московская застава</c:v>
                </c:pt>
                <c:pt idx="9">
                  <c:v>МО Дачное</c:v>
                </c:pt>
                <c:pt idx="10">
                  <c:v>МО Урицк</c:v>
                </c:pt>
                <c:pt idx="11">
                  <c:v>МО Ульянка</c:v>
                </c:pt>
                <c:pt idx="12">
                  <c:v>МО Большая Охта</c:v>
                </c:pt>
                <c:pt idx="13">
                  <c:v>МО Сосновая поляна</c:v>
                </c:pt>
                <c:pt idx="14">
                  <c:v>МО Константиновское</c:v>
                </c:pt>
                <c:pt idx="15">
                  <c:v>МО Полюстрово</c:v>
                </c:pt>
                <c:pt idx="16">
                  <c:v>МО Морские ворота</c:v>
                </c:pt>
                <c:pt idx="17">
                  <c:v>МО Красненькая речка</c:v>
                </c:pt>
                <c:pt idx="18">
                  <c:v>МО Автово</c:v>
                </c:pt>
                <c:pt idx="19">
                  <c:v>МО Нарвский округ</c:v>
                </c:pt>
                <c:pt idx="20">
                  <c:v>МО Новоизмайловское</c:v>
                </c:pt>
                <c:pt idx="21">
                  <c:v>МО Пулковский меридиан</c:v>
                </c:pt>
                <c:pt idx="22">
                  <c:v>МО Звездное</c:v>
                </c:pt>
              </c:strCache>
            </c:strRef>
          </c:cat>
          <c:val>
            <c:numRef>
              <c:f>'4 группа (2)'!$D$117:$D$139</c:f>
              <c:numCache>
                <c:formatCode>General</c:formatCode>
                <c:ptCount val="23"/>
                <c:pt idx="0">
                  <c:v>11.08</c:v>
                </c:pt>
                <c:pt idx="1">
                  <c:v>8.69</c:v>
                </c:pt>
                <c:pt idx="2">
                  <c:v>6.88</c:v>
                </c:pt>
                <c:pt idx="3">
                  <c:v>6.8</c:v>
                </c:pt>
                <c:pt idx="4">
                  <c:v>4.37</c:v>
                </c:pt>
                <c:pt idx="5">
                  <c:v>4.01</c:v>
                </c:pt>
                <c:pt idx="6">
                  <c:v>3.77</c:v>
                </c:pt>
                <c:pt idx="7">
                  <c:v>3.06</c:v>
                </c:pt>
                <c:pt idx="8">
                  <c:v>3.01</c:v>
                </c:pt>
                <c:pt idx="9">
                  <c:v>2.8699999999999997</c:v>
                </c:pt>
                <c:pt idx="10">
                  <c:v>2.63</c:v>
                </c:pt>
                <c:pt idx="11">
                  <c:v>2.46</c:v>
                </c:pt>
                <c:pt idx="12">
                  <c:v>2.4499999999999997</c:v>
                </c:pt>
                <c:pt idx="13">
                  <c:v>2.4</c:v>
                </c:pt>
                <c:pt idx="14">
                  <c:v>2.13</c:v>
                </c:pt>
                <c:pt idx="15">
                  <c:v>2.12</c:v>
                </c:pt>
                <c:pt idx="16">
                  <c:v>1.8800000000000001</c:v>
                </c:pt>
                <c:pt idx="17">
                  <c:v>1.21</c:v>
                </c:pt>
                <c:pt idx="18">
                  <c:v>1.0900000000000001</c:v>
                </c:pt>
                <c:pt idx="19">
                  <c:v>0.91</c:v>
                </c:pt>
                <c:pt idx="20">
                  <c:v>0.53</c:v>
                </c:pt>
                <c:pt idx="21">
                  <c:v>8.0000000000000016E-2</c:v>
                </c:pt>
                <c:pt idx="22">
                  <c:v>2.0000000000000004E-2</c:v>
                </c:pt>
              </c:numCache>
            </c:numRef>
          </c:val>
        </c:ser>
        <c:dLbls/>
        <c:axId val="101661312"/>
        <c:axId val="101663104"/>
      </c:barChart>
      <c:catAx>
        <c:axId val="101661312"/>
        <c:scaling>
          <c:orientation val="minMax"/>
        </c:scaling>
        <c:axPos val="b"/>
        <c:tickLblPos val="nextTo"/>
        <c:crossAx val="101663104"/>
        <c:crosses val="autoZero"/>
        <c:auto val="1"/>
        <c:lblAlgn val="ctr"/>
        <c:lblOffset val="100"/>
      </c:catAx>
      <c:valAx>
        <c:axId val="101663104"/>
        <c:scaling>
          <c:orientation val="minMax"/>
        </c:scaling>
        <c:axPos val="l"/>
        <c:majorGridlines/>
        <c:numFmt formatCode="General" sourceLinked="1"/>
        <c:tickLblPos val="nextTo"/>
        <c:crossAx val="101661312"/>
        <c:crosses val="autoZero"/>
        <c:crossBetween val="between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</c:dPt>
          <c:dPt>
            <c:idx val="1"/>
          </c:dPt>
          <c:dPt>
            <c:idx val="2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</c:dPt>
          <c:dPt>
            <c:idx val="4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5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6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7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8"/>
          </c:dPt>
          <c:dPt>
            <c:idx val="9"/>
          </c:dPt>
          <c:dPt>
            <c:idx val="10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1"/>
          </c:dPt>
          <c:dPt>
            <c:idx val="12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3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4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5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6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7"/>
          </c:dPt>
          <c:dPt>
            <c:idx val="18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9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1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2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dLblPos val="inBase"/>
            <c:showVal val="1"/>
          </c:dLbls>
          <c:cat>
            <c:strRef>
              <c:f>'4 группа (2)'!$C$140:$C$162</c:f>
              <c:strCache>
                <c:ptCount val="23"/>
                <c:pt idx="0">
                  <c:v>МО Нарвский округ</c:v>
                </c:pt>
                <c:pt idx="1">
                  <c:v>МО Дачное</c:v>
                </c:pt>
                <c:pt idx="2">
                  <c:v>МО Константиновское</c:v>
                </c:pt>
                <c:pt idx="3">
                  <c:v>МО Автово</c:v>
                </c:pt>
                <c:pt idx="4">
                  <c:v>МО Большая Охта</c:v>
                </c:pt>
                <c:pt idx="5">
                  <c:v>МО Гагаринское</c:v>
                </c:pt>
                <c:pt idx="6">
                  <c:v>МО Горелово</c:v>
                </c:pt>
                <c:pt idx="7">
                  <c:v>МО Звездное</c:v>
                </c:pt>
                <c:pt idx="8">
                  <c:v>МО Княжево</c:v>
                </c:pt>
                <c:pt idx="9">
                  <c:v>МО Красненькая речка</c:v>
                </c:pt>
                <c:pt idx="10">
                  <c:v>МО Малая Охта</c:v>
                </c:pt>
                <c:pt idx="11">
                  <c:v>МО Морские ворота</c:v>
                </c:pt>
                <c:pt idx="12">
                  <c:v>МО Московская застава</c:v>
                </c:pt>
                <c:pt idx="13">
                  <c:v>МО Пороховые</c:v>
                </c:pt>
                <c:pt idx="14">
                  <c:v>МО Пулковский меридиан</c:v>
                </c:pt>
                <c:pt idx="15">
                  <c:v>МО Ржевка</c:v>
                </c:pt>
                <c:pt idx="16">
                  <c:v>МО Сосновая поляна</c:v>
                </c:pt>
                <c:pt idx="17">
                  <c:v>МО Ульянка</c:v>
                </c:pt>
                <c:pt idx="18">
                  <c:v>МО Урицк</c:v>
                </c:pt>
                <c:pt idx="19">
                  <c:v>МО Юго-Запад</c:v>
                </c:pt>
                <c:pt idx="20">
                  <c:v>МО Южно-Приморский</c:v>
                </c:pt>
                <c:pt idx="21">
                  <c:v>МО Новоизмайловское</c:v>
                </c:pt>
                <c:pt idx="22">
                  <c:v>МО Полюстрово</c:v>
                </c:pt>
              </c:strCache>
            </c:strRef>
          </c:cat>
          <c:val>
            <c:numRef>
              <c:f>'4 группа (2)'!$D$140:$D$162</c:f>
              <c:numCache>
                <c:formatCode>General</c:formatCode>
                <c:ptCount val="23"/>
                <c:pt idx="0">
                  <c:v>126.03</c:v>
                </c:pt>
                <c:pt idx="1">
                  <c:v>118.07</c:v>
                </c:pt>
                <c:pt idx="2">
                  <c:v>115.85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48.93</c:v>
                </c:pt>
                <c:pt idx="22">
                  <c:v>27.04</c:v>
                </c:pt>
              </c:numCache>
            </c:numRef>
          </c:val>
        </c:ser>
        <c:dLbls>
          <c:showVal val="1"/>
        </c:dLbls>
        <c:axId val="101890688"/>
        <c:axId val="101892480"/>
      </c:barChart>
      <c:catAx>
        <c:axId val="101890688"/>
        <c:scaling>
          <c:orientation val="minMax"/>
        </c:scaling>
        <c:axPos val="b"/>
        <c:tickLblPos val="nextTo"/>
        <c:crossAx val="101892480"/>
        <c:crosses val="autoZero"/>
        <c:auto val="1"/>
        <c:lblAlgn val="ctr"/>
        <c:lblOffset val="100"/>
      </c:catAx>
      <c:valAx>
        <c:axId val="101892480"/>
        <c:scaling>
          <c:orientation val="minMax"/>
        </c:scaling>
        <c:axPos val="l"/>
        <c:majorGridlines/>
        <c:numFmt formatCode="General" sourceLinked="1"/>
        <c:tickLblPos val="nextTo"/>
        <c:crossAx val="101890688"/>
        <c:crosses val="autoZero"/>
        <c:crossBetween val="between"/>
      </c:valAx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0899744219870605"/>
          <c:y val="3.4761353347035361E-2"/>
          <c:w val="0.85962234816189442"/>
          <c:h val="0.61189323689533748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</c:dPt>
          <c:dPt>
            <c:idx val="1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</c:dPt>
          <c:dPt>
            <c:idx val="4"/>
          </c:dPt>
          <c:dPt>
            <c:idx val="5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6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7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8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9"/>
          </c:dPt>
          <c:dPt>
            <c:idx val="10"/>
          </c:dPt>
          <c:dPt>
            <c:idx val="11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2"/>
          </c:dPt>
          <c:dPt>
            <c:idx val="13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4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5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6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7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8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9"/>
          </c:dPt>
          <c:dPt>
            <c:idx val="2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1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2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dLblPos val="inBase"/>
            <c:showVal val="1"/>
          </c:dLbls>
          <c:cat>
            <c:strRef>
              <c:f>'4 группа (2)'!$C$186:$C$208</c:f>
              <c:strCache>
                <c:ptCount val="23"/>
                <c:pt idx="0">
                  <c:v>МО Дачное</c:v>
                </c:pt>
                <c:pt idx="1">
                  <c:v>МО Полюстрово</c:v>
                </c:pt>
                <c:pt idx="2">
                  <c:v>МО Константиновское</c:v>
                </c:pt>
                <c:pt idx="3">
                  <c:v>МО Нарвский округ</c:v>
                </c:pt>
                <c:pt idx="4">
                  <c:v>МО Автово</c:v>
                </c:pt>
                <c:pt idx="5">
                  <c:v>МО Большая Охта</c:v>
                </c:pt>
                <c:pt idx="6">
                  <c:v>МО Гагаринское</c:v>
                </c:pt>
                <c:pt idx="7">
                  <c:v>МО Горелово</c:v>
                </c:pt>
                <c:pt idx="8">
                  <c:v>МО Звездное</c:v>
                </c:pt>
                <c:pt idx="9">
                  <c:v>МО Княжево</c:v>
                </c:pt>
                <c:pt idx="10">
                  <c:v>МО Красненькая речка</c:v>
                </c:pt>
                <c:pt idx="11">
                  <c:v>МО Малая Охта</c:v>
                </c:pt>
                <c:pt idx="12">
                  <c:v>МО Морские ворота</c:v>
                </c:pt>
                <c:pt idx="13">
                  <c:v>МО Московская застава</c:v>
                </c:pt>
                <c:pt idx="14">
                  <c:v>МО Новоизмайловское</c:v>
                </c:pt>
                <c:pt idx="15">
                  <c:v>МО Пороховые</c:v>
                </c:pt>
                <c:pt idx="16">
                  <c:v>МО Пулковский меридиан</c:v>
                </c:pt>
                <c:pt idx="17">
                  <c:v>МО Ржевка</c:v>
                </c:pt>
                <c:pt idx="18">
                  <c:v>МО Сосновая поляна</c:v>
                </c:pt>
                <c:pt idx="19">
                  <c:v>МО Ульянка</c:v>
                </c:pt>
                <c:pt idx="20">
                  <c:v>МО Урицк</c:v>
                </c:pt>
                <c:pt idx="21">
                  <c:v>МО Юго-Запад</c:v>
                </c:pt>
                <c:pt idx="22">
                  <c:v>МО Южно-Приморский</c:v>
                </c:pt>
              </c:strCache>
            </c:strRef>
          </c:cat>
          <c:val>
            <c:numRef>
              <c:f>'4 группа (2)'!$D$186:$D$208</c:f>
              <c:numCache>
                <c:formatCode>General</c:formatCode>
                <c:ptCount val="23"/>
                <c:pt idx="0">
                  <c:v>122.66999999999999</c:v>
                </c:pt>
                <c:pt idx="1">
                  <c:v>113.43</c:v>
                </c:pt>
                <c:pt idx="2">
                  <c:v>102.03</c:v>
                </c:pt>
                <c:pt idx="3">
                  <c:v>100.74000000000001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</c:numCache>
            </c:numRef>
          </c:val>
        </c:ser>
        <c:dLbls>
          <c:showVal val="1"/>
        </c:dLbls>
        <c:axId val="101832960"/>
        <c:axId val="101838848"/>
      </c:barChart>
      <c:catAx>
        <c:axId val="101832960"/>
        <c:scaling>
          <c:orientation val="minMax"/>
        </c:scaling>
        <c:axPos val="b"/>
        <c:tickLblPos val="nextTo"/>
        <c:crossAx val="101838848"/>
        <c:crosses val="autoZero"/>
        <c:auto val="1"/>
        <c:lblAlgn val="ctr"/>
        <c:lblOffset val="100"/>
      </c:catAx>
      <c:valAx>
        <c:axId val="101838848"/>
        <c:scaling>
          <c:orientation val="minMax"/>
        </c:scaling>
        <c:axPos val="l"/>
        <c:majorGridlines/>
        <c:numFmt formatCode="General" sourceLinked="1"/>
        <c:tickLblPos val="nextTo"/>
        <c:crossAx val="101832960"/>
        <c:crosses val="autoZero"/>
        <c:crossBetween val="between"/>
      </c:valAx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5.2322295329522171E-2"/>
          <c:y val="3.6727438862705401E-2"/>
          <c:w val="0.92941286448782934"/>
          <c:h val="0.6268758729154873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</c:dPt>
          <c:dPt>
            <c:idx val="1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4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5"/>
          </c:dPt>
          <c:dPt>
            <c:idx val="6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7"/>
          </c:dPt>
          <c:dPt>
            <c:idx val="8"/>
          </c:dPt>
          <c:dPt>
            <c:idx val="9"/>
          </c:dPt>
          <c:dPt>
            <c:idx val="10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1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2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4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5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6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dLbl>
              <c:idx val="20"/>
              <c:delete val="1"/>
            </c:dLbl>
            <c:dLbl>
              <c:idx val="21"/>
              <c:delete val="1"/>
            </c:dLbl>
            <c:dLbl>
              <c:idx val="22"/>
              <c:delete val="1"/>
            </c:dLbl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dLblPos val="inBase"/>
            <c:showVal val="1"/>
          </c:dLbls>
          <c:cat>
            <c:strRef>
              <c:f>'4 группа (2)'!$C$209:$C$231</c:f>
              <c:strCache>
                <c:ptCount val="23"/>
                <c:pt idx="0">
                  <c:v>МО Дачное</c:v>
                </c:pt>
                <c:pt idx="1">
                  <c:v>МО Большая Охта</c:v>
                </c:pt>
                <c:pt idx="2">
                  <c:v>МО Гагаринское</c:v>
                </c:pt>
                <c:pt idx="3">
                  <c:v>МО Горелово</c:v>
                </c:pt>
                <c:pt idx="4">
                  <c:v>МО Звездное</c:v>
                </c:pt>
                <c:pt idx="5">
                  <c:v>МО Княжево</c:v>
                </c:pt>
                <c:pt idx="6">
                  <c:v>МО Константиновское</c:v>
                </c:pt>
                <c:pt idx="7">
                  <c:v>МО Красненькая речка</c:v>
                </c:pt>
                <c:pt idx="8">
                  <c:v>МО Морские ворота</c:v>
                </c:pt>
                <c:pt idx="9">
                  <c:v>МО Нарвский округ</c:v>
                </c:pt>
                <c:pt idx="10">
                  <c:v>МО Полюстрово</c:v>
                </c:pt>
                <c:pt idx="11">
                  <c:v>МО Пороховые</c:v>
                </c:pt>
                <c:pt idx="12">
                  <c:v>МО Ржевка</c:v>
                </c:pt>
                <c:pt idx="13">
                  <c:v>МО Ульянка</c:v>
                </c:pt>
                <c:pt idx="14">
                  <c:v>МО Урицк</c:v>
                </c:pt>
                <c:pt idx="15">
                  <c:v>МО Юго-Запад</c:v>
                </c:pt>
                <c:pt idx="16">
                  <c:v>МО Новоизмайловское</c:v>
                </c:pt>
                <c:pt idx="17">
                  <c:v>МО Автово</c:v>
                </c:pt>
                <c:pt idx="18">
                  <c:v>МО Малая Охта</c:v>
                </c:pt>
                <c:pt idx="19">
                  <c:v>МО Московская застава</c:v>
                </c:pt>
                <c:pt idx="20">
                  <c:v>МО Пулковский меридиан</c:v>
                </c:pt>
                <c:pt idx="21">
                  <c:v>МО Сосновая поляна</c:v>
                </c:pt>
                <c:pt idx="22">
                  <c:v>МО Южно-Приморский</c:v>
                </c:pt>
              </c:strCache>
            </c:strRef>
          </c:cat>
          <c:val>
            <c:numRef>
              <c:f>'4 группа (2)'!$D$209:$D$231</c:f>
              <c:numCache>
                <c:formatCode>General</c:formatCode>
                <c:ptCount val="23"/>
                <c:pt idx="0">
                  <c:v>126.54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84.210000000000008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</c:ser>
        <c:dLbls/>
        <c:axId val="104174336"/>
        <c:axId val="104175872"/>
      </c:barChart>
      <c:catAx>
        <c:axId val="104174336"/>
        <c:scaling>
          <c:orientation val="minMax"/>
        </c:scaling>
        <c:axPos val="b"/>
        <c:tickLblPos val="nextTo"/>
        <c:crossAx val="104175872"/>
        <c:crosses val="autoZero"/>
        <c:auto val="1"/>
        <c:lblAlgn val="ctr"/>
        <c:lblOffset val="100"/>
      </c:catAx>
      <c:valAx>
        <c:axId val="104175872"/>
        <c:scaling>
          <c:orientation val="minMax"/>
        </c:scaling>
        <c:axPos val="l"/>
        <c:majorGridlines/>
        <c:numFmt formatCode="General" sourceLinked="1"/>
        <c:tickLblPos val="nextTo"/>
        <c:crossAx val="104174336"/>
        <c:crosses val="autoZero"/>
        <c:crossBetween val="between"/>
      </c:valAx>
    </c:plotArea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1E26D1-B8E5-4E01-8452-974A7EF5D181}" type="doc">
      <dgm:prSet loTypeId="urn:microsoft.com/office/officeart/2005/8/layout/vList5" loCatId="list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2A18E6C3-400E-4409-B1CF-1B14DDA20AB8}">
      <dgm:prSet custT="1"/>
      <dgm:spPr/>
      <dgm:t>
        <a:bodyPr/>
        <a:lstStyle/>
        <a:p>
          <a:pPr rtl="0"/>
          <a:r>
            <a:rPr lang="ru-RU" sz="2400" dirty="0" smtClean="0"/>
            <a:t>1 группа</a:t>
          </a:r>
          <a:endParaRPr lang="en-US" sz="2400" dirty="0"/>
        </a:p>
      </dgm:t>
    </dgm:pt>
    <dgm:pt modelId="{B57FF56E-3658-4779-83C9-5456F60E3D57}" type="parTrans" cxnId="{15A43BF8-B939-4F15-94E2-7F16E2AB3167}">
      <dgm:prSet/>
      <dgm:spPr/>
      <dgm:t>
        <a:bodyPr/>
        <a:lstStyle/>
        <a:p>
          <a:endParaRPr lang="en-US"/>
        </a:p>
      </dgm:t>
    </dgm:pt>
    <dgm:pt modelId="{D854634D-3676-4619-A7A0-26332F8F51EB}" type="sibTrans" cxnId="{15A43BF8-B939-4F15-94E2-7F16E2AB3167}">
      <dgm:prSet/>
      <dgm:spPr/>
      <dgm:t>
        <a:bodyPr/>
        <a:lstStyle/>
        <a:p>
          <a:endParaRPr lang="en-US"/>
        </a:p>
      </dgm:t>
    </dgm:pt>
    <dgm:pt modelId="{64F83539-674A-4450-8989-175102A9B202}">
      <dgm:prSet custT="1"/>
      <dgm:spPr/>
      <dgm:t>
        <a:bodyPr/>
        <a:lstStyle/>
        <a:p>
          <a:pPr rtl="0"/>
          <a:r>
            <a:rPr lang="ru-RU" sz="1400" dirty="0" smtClean="0"/>
            <a:t>Все муниципальные образования Адмиралтейского,  Василеостровского, Петроградского и Центрального районов</a:t>
          </a:r>
          <a:endParaRPr lang="en-US" sz="1400" dirty="0"/>
        </a:p>
      </dgm:t>
    </dgm:pt>
    <dgm:pt modelId="{55F245B9-C763-4947-B05A-E738636A83B1}" type="parTrans" cxnId="{E0C33920-25A4-4BAC-913B-A3A8CDF9E832}">
      <dgm:prSet/>
      <dgm:spPr/>
      <dgm:t>
        <a:bodyPr/>
        <a:lstStyle/>
        <a:p>
          <a:endParaRPr lang="en-US"/>
        </a:p>
      </dgm:t>
    </dgm:pt>
    <dgm:pt modelId="{0A817C41-97F7-4113-A8F2-61A71809D6C0}" type="sibTrans" cxnId="{E0C33920-25A4-4BAC-913B-A3A8CDF9E832}">
      <dgm:prSet/>
      <dgm:spPr/>
      <dgm:t>
        <a:bodyPr/>
        <a:lstStyle/>
        <a:p>
          <a:endParaRPr lang="en-US"/>
        </a:p>
      </dgm:t>
    </dgm:pt>
    <dgm:pt modelId="{053677BD-242D-4DF7-AFDD-DFE21F71F395}">
      <dgm:prSet custT="1"/>
      <dgm:spPr/>
      <dgm:t>
        <a:bodyPr/>
        <a:lstStyle/>
        <a:p>
          <a:pPr rtl="0"/>
          <a:r>
            <a:rPr lang="ru-RU" sz="2400" dirty="0" smtClean="0"/>
            <a:t>2 группа</a:t>
          </a:r>
          <a:endParaRPr lang="en-US" sz="2400" dirty="0"/>
        </a:p>
      </dgm:t>
    </dgm:pt>
    <dgm:pt modelId="{CA0C9855-DAAA-4988-B82F-EA9566BE7BCF}" type="parTrans" cxnId="{AED01DA3-6EBA-470B-BD25-BD16F8BC4D79}">
      <dgm:prSet/>
      <dgm:spPr/>
      <dgm:t>
        <a:bodyPr/>
        <a:lstStyle/>
        <a:p>
          <a:endParaRPr lang="en-US"/>
        </a:p>
      </dgm:t>
    </dgm:pt>
    <dgm:pt modelId="{B5718AFB-D64E-406F-A968-8FE19D5326C1}" type="sibTrans" cxnId="{AED01DA3-6EBA-470B-BD25-BD16F8BC4D79}">
      <dgm:prSet/>
      <dgm:spPr/>
      <dgm:t>
        <a:bodyPr/>
        <a:lstStyle/>
        <a:p>
          <a:endParaRPr lang="en-US"/>
        </a:p>
      </dgm:t>
    </dgm:pt>
    <dgm:pt modelId="{EB78F79F-7BDB-4C71-9265-E131AA5F1355}">
      <dgm:prSet custT="1"/>
      <dgm:spPr/>
      <dgm:t>
        <a:bodyPr/>
        <a:lstStyle/>
        <a:p>
          <a:pPr rtl="0"/>
          <a:r>
            <a:rPr lang="ru-RU" sz="1400" dirty="0" smtClean="0"/>
            <a:t>Муниципальные образования Выборгского, Калининского и Приморского районов за исключением муниципальных образований посёлков</a:t>
          </a:r>
          <a:endParaRPr lang="en-US" sz="1400" dirty="0"/>
        </a:p>
      </dgm:t>
    </dgm:pt>
    <dgm:pt modelId="{C750F8E8-21A0-437B-933B-9909C364E0E3}" type="parTrans" cxnId="{CFDA1C1A-BD68-43CD-8690-49B0BD44FC6C}">
      <dgm:prSet/>
      <dgm:spPr/>
      <dgm:t>
        <a:bodyPr/>
        <a:lstStyle/>
        <a:p>
          <a:endParaRPr lang="en-US"/>
        </a:p>
      </dgm:t>
    </dgm:pt>
    <dgm:pt modelId="{73FF428A-F8AF-4AAD-9289-697D5121D8DF}" type="sibTrans" cxnId="{CFDA1C1A-BD68-43CD-8690-49B0BD44FC6C}">
      <dgm:prSet/>
      <dgm:spPr/>
      <dgm:t>
        <a:bodyPr/>
        <a:lstStyle/>
        <a:p>
          <a:endParaRPr lang="en-US"/>
        </a:p>
      </dgm:t>
    </dgm:pt>
    <dgm:pt modelId="{C439EDEB-1623-4358-8AA0-E4D84FFD29E5}">
      <dgm:prSet custT="1"/>
      <dgm:spPr/>
      <dgm:t>
        <a:bodyPr/>
        <a:lstStyle/>
        <a:p>
          <a:pPr rtl="0"/>
          <a:r>
            <a:rPr lang="ru-RU" sz="2400" smtClean="0"/>
            <a:t>3 группа</a:t>
          </a:r>
          <a:endParaRPr lang="en-US" sz="2400"/>
        </a:p>
      </dgm:t>
    </dgm:pt>
    <dgm:pt modelId="{62464A3F-9222-481B-B374-A62304C7E487}" type="parTrans" cxnId="{4577C1CD-B13D-4051-B2FE-77FB1C665354}">
      <dgm:prSet/>
      <dgm:spPr/>
      <dgm:t>
        <a:bodyPr/>
        <a:lstStyle/>
        <a:p>
          <a:endParaRPr lang="en-US"/>
        </a:p>
      </dgm:t>
    </dgm:pt>
    <dgm:pt modelId="{3F6269E6-360D-4C09-A6C6-B2B9BFAD5164}" type="sibTrans" cxnId="{4577C1CD-B13D-4051-B2FE-77FB1C665354}">
      <dgm:prSet/>
      <dgm:spPr/>
      <dgm:t>
        <a:bodyPr/>
        <a:lstStyle/>
        <a:p>
          <a:endParaRPr lang="en-US"/>
        </a:p>
      </dgm:t>
    </dgm:pt>
    <dgm:pt modelId="{091BA96C-0DC9-457F-9EBA-1A9198024CD3}">
      <dgm:prSet custT="1"/>
      <dgm:spPr/>
      <dgm:t>
        <a:bodyPr/>
        <a:lstStyle/>
        <a:p>
          <a:pPr rtl="0"/>
          <a:r>
            <a:rPr lang="ru-RU" sz="1400" dirty="0" smtClean="0"/>
            <a:t>Все муниципальные образования Невского и Фрунзенского районов</a:t>
          </a:r>
          <a:endParaRPr lang="en-US" sz="1400" dirty="0"/>
        </a:p>
      </dgm:t>
    </dgm:pt>
    <dgm:pt modelId="{79A467A9-24F3-41EA-86AC-2E89284791C1}" type="parTrans" cxnId="{1F7491A6-6AD7-4EFA-83E4-3346668E975D}">
      <dgm:prSet/>
      <dgm:spPr/>
      <dgm:t>
        <a:bodyPr/>
        <a:lstStyle/>
        <a:p>
          <a:endParaRPr lang="en-US"/>
        </a:p>
      </dgm:t>
    </dgm:pt>
    <dgm:pt modelId="{B9957CC0-CFFE-4DB5-887F-5EE24D91FD8D}" type="sibTrans" cxnId="{1F7491A6-6AD7-4EFA-83E4-3346668E975D}">
      <dgm:prSet/>
      <dgm:spPr/>
      <dgm:t>
        <a:bodyPr/>
        <a:lstStyle/>
        <a:p>
          <a:endParaRPr lang="en-US"/>
        </a:p>
      </dgm:t>
    </dgm:pt>
    <dgm:pt modelId="{EE098B58-5827-4347-8A12-931A76F25D16}">
      <dgm:prSet custT="1"/>
      <dgm:spPr/>
      <dgm:t>
        <a:bodyPr/>
        <a:lstStyle/>
        <a:p>
          <a:pPr rtl="0"/>
          <a:r>
            <a:rPr lang="ru-RU" sz="2400" smtClean="0"/>
            <a:t>4 группа</a:t>
          </a:r>
          <a:endParaRPr lang="en-US" sz="2400"/>
        </a:p>
      </dgm:t>
    </dgm:pt>
    <dgm:pt modelId="{7C90D93C-B1A7-4463-AFB5-55694F5D59D8}" type="parTrans" cxnId="{FAC7BB6C-C616-4321-88F8-9849C0F68651}">
      <dgm:prSet/>
      <dgm:spPr/>
      <dgm:t>
        <a:bodyPr/>
        <a:lstStyle/>
        <a:p>
          <a:endParaRPr lang="en-US"/>
        </a:p>
      </dgm:t>
    </dgm:pt>
    <dgm:pt modelId="{7AC25CB8-5D09-4EF6-8E41-08ED874C8ED8}" type="sibTrans" cxnId="{FAC7BB6C-C616-4321-88F8-9849C0F68651}">
      <dgm:prSet/>
      <dgm:spPr/>
      <dgm:t>
        <a:bodyPr/>
        <a:lstStyle/>
        <a:p>
          <a:endParaRPr lang="en-US"/>
        </a:p>
      </dgm:t>
    </dgm:pt>
    <dgm:pt modelId="{F2993F77-471C-4E98-ADE5-3059CB599890}">
      <dgm:prSet custT="1"/>
      <dgm:spPr/>
      <dgm:t>
        <a:bodyPr/>
        <a:lstStyle/>
        <a:p>
          <a:pPr rtl="0"/>
          <a:r>
            <a:rPr lang="ru-RU" sz="1400" dirty="0" smtClean="0"/>
            <a:t>Муниципальные образования Кировского, Красногвардейского,  Красносельского и Московского районов за исключением муниципальных образований посёлков и городов</a:t>
          </a:r>
          <a:endParaRPr lang="en-US" sz="1400" dirty="0"/>
        </a:p>
      </dgm:t>
    </dgm:pt>
    <dgm:pt modelId="{CC0C12A3-5288-4BE2-ABF7-E592A5DA9C9C}" type="parTrans" cxnId="{A6022F1A-B44E-400A-8B5D-A3401F56661E}">
      <dgm:prSet/>
      <dgm:spPr/>
      <dgm:t>
        <a:bodyPr/>
        <a:lstStyle/>
        <a:p>
          <a:endParaRPr lang="en-US"/>
        </a:p>
      </dgm:t>
    </dgm:pt>
    <dgm:pt modelId="{0CECF891-CB39-4740-9865-036629DC785C}" type="sibTrans" cxnId="{A6022F1A-B44E-400A-8B5D-A3401F56661E}">
      <dgm:prSet/>
      <dgm:spPr/>
      <dgm:t>
        <a:bodyPr/>
        <a:lstStyle/>
        <a:p>
          <a:endParaRPr lang="en-US"/>
        </a:p>
      </dgm:t>
    </dgm:pt>
    <dgm:pt modelId="{95C9A5AB-7F89-4E48-B0CB-5432879AD200}">
      <dgm:prSet custT="1"/>
      <dgm:spPr/>
      <dgm:t>
        <a:bodyPr/>
        <a:lstStyle/>
        <a:p>
          <a:pPr rtl="0"/>
          <a:r>
            <a:rPr lang="ru-RU" sz="2400" smtClean="0"/>
            <a:t>5 группа</a:t>
          </a:r>
          <a:endParaRPr lang="en-US" sz="2400"/>
        </a:p>
      </dgm:t>
    </dgm:pt>
    <dgm:pt modelId="{D8F49314-BDCE-4394-BD2A-8DEC5A752CB4}" type="parTrans" cxnId="{94AE9069-2100-4D8E-BFE6-29CA523AA05C}">
      <dgm:prSet/>
      <dgm:spPr/>
      <dgm:t>
        <a:bodyPr/>
        <a:lstStyle/>
        <a:p>
          <a:endParaRPr lang="en-US"/>
        </a:p>
      </dgm:t>
    </dgm:pt>
    <dgm:pt modelId="{600341B5-CA8A-4B10-9A4F-E36BC21410B6}" type="sibTrans" cxnId="{94AE9069-2100-4D8E-BFE6-29CA523AA05C}">
      <dgm:prSet/>
      <dgm:spPr/>
      <dgm:t>
        <a:bodyPr/>
        <a:lstStyle/>
        <a:p>
          <a:endParaRPr lang="en-US"/>
        </a:p>
      </dgm:t>
    </dgm:pt>
    <dgm:pt modelId="{D6E36A19-C886-4CD1-87CA-B0D59CFFA8D2}">
      <dgm:prSet custT="1"/>
      <dgm:spPr/>
      <dgm:t>
        <a:bodyPr/>
        <a:lstStyle/>
        <a:p>
          <a:pPr rtl="0"/>
          <a:r>
            <a:rPr lang="ru-RU" sz="1400" dirty="0" smtClean="0"/>
            <a:t>Муниципальные образования городов Колпинского, Красносельского, Кронштадтского, Курортного, </a:t>
          </a:r>
          <a:br>
            <a:rPr lang="ru-RU" sz="1400" dirty="0" smtClean="0"/>
          </a:br>
          <a:r>
            <a:rPr lang="ru-RU" sz="1400" dirty="0" smtClean="0"/>
            <a:t>Петродворцового и Пушкинского районов</a:t>
          </a:r>
          <a:endParaRPr lang="en-US" sz="1400" dirty="0"/>
        </a:p>
      </dgm:t>
    </dgm:pt>
    <dgm:pt modelId="{6C40F85C-75D6-4F8E-B7A4-C42D2DC1745F}" type="parTrans" cxnId="{6FFDB30C-07A9-431C-B0C4-414B98414498}">
      <dgm:prSet/>
      <dgm:spPr/>
      <dgm:t>
        <a:bodyPr/>
        <a:lstStyle/>
        <a:p>
          <a:endParaRPr lang="en-US"/>
        </a:p>
      </dgm:t>
    </dgm:pt>
    <dgm:pt modelId="{EAF58524-AF69-4785-9A8A-B5FCB6A2B985}" type="sibTrans" cxnId="{6FFDB30C-07A9-431C-B0C4-414B98414498}">
      <dgm:prSet/>
      <dgm:spPr/>
      <dgm:t>
        <a:bodyPr/>
        <a:lstStyle/>
        <a:p>
          <a:endParaRPr lang="en-US"/>
        </a:p>
      </dgm:t>
    </dgm:pt>
    <dgm:pt modelId="{0E9E2275-7B9D-467C-A238-C6CDFA45B2F1}">
      <dgm:prSet custT="1"/>
      <dgm:spPr/>
      <dgm:t>
        <a:bodyPr/>
        <a:lstStyle/>
        <a:p>
          <a:pPr rtl="0"/>
          <a:r>
            <a:rPr lang="ru-RU" sz="2400" smtClean="0"/>
            <a:t>6 группа</a:t>
          </a:r>
          <a:endParaRPr lang="en-US" sz="2400"/>
        </a:p>
      </dgm:t>
    </dgm:pt>
    <dgm:pt modelId="{C3E05364-8E75-483D-9B0B-4F55FE8BEB05}" type="parTrans" cxnId="{3D23404F-D0F2-4850-8EB4-9FF294241BAC}">
      <dgm:prSet/>
      <dgm:spPr/>
      <dgm:t>
        <a:bodyPr/>
        <a:lstStyle/>
        <a:p>
          <a:endParaRPr lang="en-US"/>
        </a:p>
      </dgm:t>
    </dgm:pt>
    <dgm:pt modelId="{93162DF7-7A24-4C20-9325-C246FE100DF6}" type="sibTrans" cxnId="{3D23404F-D0F2-4850-8EB4-9FF294241BAC}">
      <dgm:prSet/>
      <dgm:spPr/>
      <dgm:t>
        <a:bodyPr/>
        <a:lstStyle/>
        <a:p>
          <a:endParaRPr lang="en-US"/>
        </a:p>
      </dgm:t>
    </dgm:pt>
    <dgm:pt modelId="{60B3ED16-3537-40F2-9D54-DA367C54C60D}">
      <dgm:prSet custT="1"/>
      <dgm:spPr/>
      <dgm:t>
        <a:bodyPr/>
        <a:lstStyle/>
        <a:p>
          <a:pPr rtl="0"/>
          <a:r>
            <a:rPr lang="ru-RU" sz="1400" dirty="0" smtClean="0"/>
            <a:t>Муниципальные образования посёлков Выборгского, Колпинского, Курортного, Петродворцового, Приморского и </a:t>
          </a:r>
          <a:r>
            <a:rPr lang="ru-RU" sz="1400" smtClean="0"/>
            <a:t>Пушкинского районов</a:t>
          </a:r>
          <a:endParaRPr lang="en-US" sz="1400" dirty="0"/>
        </a:p>
      </dgm:t>
    </dgm:pt>
    <dgm:pt modelId="{E18BA8AC-BAAE-49DF-9FBB-7D988D6B42E4}" type="parTrans" cxnId="{E087A55A-658D-4ACF-8DC1-4740D46DEEAA}">
      <dgm:prSet/>
      <dgm:spPr/>
      <dgm:t>
        <a:bodyPr/>
        <a:lstStyle/>
        <a:p>
          <a:endParaRPr lang="en-US"/>
        </a:p>
      </dgm:t>
    </dgm:pt>
    <dgm:pt modelId="{A7A6252F-EF05-432A-A21E-E50FD71DDFB7}" type="sibTrans" cxnId="{E087A55A-658D-4ACF-8DC1-4740D46DEEAA}">
      <dgm:prSet/>
      <dgm:spPr/>
      <dgm:t>
        <a:bodyPr/>
        <a:lstStyle/>
        <a:p>
          <a:endParaRPr lang="en-US"/>
        </a:p>
      </dgm:t>
    </dgm:pt>
    <dgm:pt modelId="{2ED8BA63-2B67-4109-9DD5-4360707F05CD}" type="pres">
      <dgm:prSet presAssocID="{CE1E26D1-B8E5-4E01-8452-974A7EF5D1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9E80EA-95E4-4ECB-86E1-DA279A9333C9}" type="pres">
      <dgm:prSet presAssocID="{2A18E6C3-400E-4409-B1CF-1B14DDA20AB8}" presName="linNode" presStyleCnt="0"/>
      <dgm:spPr/>
    </dgm:pt>
    <dgm:pt modelId="{B4AE2ECD-5AD8-4F2C-803F-EB8F25F4AC57}" type="pres">
      <dgm:prSet presAssocID="{2A18E6C3-400E-4409-B1CF-1B14DDA20AB8}" presName="parentText" presStyleLbl="node1" presStyleIdx="0" presStyleCnt="6" custScaleX="6878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BD1C6-851C-4969-993D-7609D33FB352}" type="pres">
      <dgm:prSet presAssocID="{2A18E6C3-400E-4409-B1CF-1B14DDA20AB8}" presName="descendantText" presStyleLbl="alignAccFollowNode1" presStyleIdx="0" presStyleCnt="6" custScaleX="114477" custScaleY="990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D785C2-5167-4412-97B9-A531F133B510}" type="pres">
      <dgm:prSet presAssocID="{D854634D-3676-4619-A7A0-26332F8F51EB}" presName="sp" presStyleCnt="0"/>
      <dgm:spPr/>
    </dgm:pt>
    <dgm:pt modelId="{1F10DD29-0183-40AC-922F-51780242A3EA}" type="pres">
      <dgm:prSet presAssocID="{053677BD-242D-4DF7-AFDD-DFE21F71F395}" presName="linNode" presStyleCnt="0"/>
      <dgm:spPr/>
    </dgm:pt>
    <dgm:pt modelId="{69AEC45D-26C2-4629-94F9-1810B8584B90}" type="pres">
      <dgm:prSet presAssocID="{053677BD-242D-4DF7-AFDD-DFE21F71F395}" presName="parentText" presStyleLbl="node1" presStyleIdx="1" presStyleCnt="6" custScaleX="6878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305B7D-3456-4ADD-B68F-A74EFEFD1818}" type="pres">
      <dgm:prSet presAssocID="{053677BD-242D-4DF7-AFDD-DFE21F71F395}" presName="descendantText" presStyleLbl="alignAccFollowNode1" presStyleIdx="1" presStyleCnt="6" custScaleX="114477" custScaleY="990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498DF5-4C05-4ECF-B3E2-823A51C11A58}" type="pres">
      <dgm:prSet presAssocID="{B5718AFB-D64E-406F-A968-8FE19D5326C1}" presName="sp" presStyleCnt="0"/>
      <dgm:spPr/>
    </dgm:pt>
    <dgm:pt modelId="{0DAE714A-D755-422D-9F42-13EAD2AD2B56}" type="pres">
      <dgm:prSet presAssocID="{C439EDEB-1623-4358-8AA0-E4D84FFD29E5}" presName="linNode" presStyleCnt="0"/>
      <dgm:spPr/>
    </dgm:pt>
    <dgm:pt modelId="{F19E40CB-5478-4ED5-95F8-E72B7893D74E}" type="pres">
      <dgm:prSet presAssocID="{C439EDEB-1623-4358-8AA0-E4D84FFD29E5}" presName="parentText" presStyleLbl="node1" presStyleIdx="2" presStyleCnt="6" custScaleX="6878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97759-A79B-44A6-938B-E3E637BAA9D6}" type="pres">
      <dgm:prSet presAssocID="{C439EDEB-1623-4358-8AA0-E4D84FFD29E5}" presName="descendantText" presStyleLbl="alignAccFollowNode1" presStyleIdx="2" presStyleCnt="6" custScaleX="114477" custScaleY="990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CF599-4C4F-4767-8A8C-CD0D2DF48C14}" type="pres">
      <dgm:prSet presAssocID="{3F6269E6-360D-4C09-A6C6-B2B9BFAD5164}" presName="sp" presStyleCnt="0"/>
      <dgm:spPr/>
    </dgm:pt>
    <dgm:pt modelId="{722A4CF8-80F5-4108-B0D4-D73D2BC399C3}" type="pres">
      <dgm:prSet presAssocID="{EE098B58-5827-4347-8A12-931A76F25D16}" presName="linNode" presStyleCnt="0"/>
      <dgm:spPr/>
    </dgm:pt>
    <dgm:pt modelId="{3D7500D6-1DD5-48F2-9450-3D28DEF8C97C}" type="pres">
      <dgm:prSet presAssocID="{EE098B58-5827-4347-8A12-931A76F25D16}" presName="parentText" presStyleLbl="node1" presStyleIdx="3" presStyleCnt="6" custScaleX="6878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FA1236-FF99-4981-B139-937F3902D4DE}" type="pres">
      <dgm:prSet presAssocID="{EE098B58-5827-4347-8A12-931A76F25D16}" presName="descendantText" presStyleLbl="alignAccFollowNode1" presStyleIdx="3" presStyleCnt="6" custScaleX="114477" custScaleY="990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34961A-5F53-4D5D-B8BD-44695050D765}" type="pres">
      <dgm:prSet presAssocID="{7AC25CB8-5D09-4EF6-8E41-08ED874C8ED8}" presName="sp" presStyleCnt="0"/>
      <dgm:spPr/>
    </dgm:pt>
    <dgm:pt modelId="{DF46D524-0079-463D-BD6C-A0CE59796F73}" type="pres">
      <dgm:prSet presAssocID="{95C9A5AB-7F89-4E48-B0CB-5432879AD200}" presName="linNode" presStyleCnt="0"/>
      <dgm:spPr/>
    </dgm:pt>
    <dgm:pt modelId="{974B2F24-23B6-460A-B8AB-348EA5C13C51}" type="pres">
      <dgm:prSet presAssocID="{95C9A5AB-7F89-4E48-B0CB-5432879AD200}" presName="parentText" presStyleLbl="node1" presStyleIdx="4" presStyleCnt="6" custScaleX="6878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F01AEB-BF17-40DD-A975-3D66BBCFB49B}" type="pres">
      <dgm:prSet presAssocID="{95C9A5AB-7F89-4E48-B0CB-5432879AD200}" presName="descendantText" presStyleLbl="alignAccFollowNode1" presStyleIdx="4" presStyleCnt="6" custScaleX="114477" custScaleY="990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C4FC04-4294-4E57-8FA8-9C498286A39E}" type="pres">
      <dgm:prSet presAssocID="{600341B5-CA8A-4B10-9A4F-E36BC21410B6}" presName="sp" presStyleCnt="0"/>
      <dgm:spPr/>
    </dgm:pt>
    <dgm:pt modelId="{DA2DC7DC-4D67-42F2-BFCB-72457514C4F7}" type="pres">
      <dgm:prSet presAssocID="{0E9E2275-7B9D-467C-A238-C6CDFA45B2F1}" presName="linNode" presStyleCnt="0"/>
      <dgm:spPr/>
    </dgm:pt>
    <dgm:pt modelId="{40A946B9-059C-4D4C-84B6-F54751CAE76C}" type="pres">
      <dgm:prSet presAssocID="{0E9E2275-7B9D-467C-A238-C6CDFA45B2F1}" presName="parentText" presStyleLbl="node1" presStyleIdx="5" presStyleCnt="6" custScaleX="6878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DA0A35-FAA2-41E8-9BF9-808B1B8FF4C9}" type="pres">
      <dgm:prSet presAssocID="{0E9E2275-7B9D-467C-A238-C6CDFA45B2F1}" presName="descendantText" presStyleLbl="alignAccFollowNode1" presStyleIdx="5" presStyleCnt="6" custScaleX="114477" custScaleY="990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879E4A-D198-42EE-ACE1-FC6F58A7E6BB}" type="presOf" srcId="{2A18E6C3-400E-4409-B1CF-1B14DDA20AB8}" destId="{B4AE2ECD-5AD8-4F2C-803F-EB8F25F4AC57}" srcOrd="0" destOrd="0" presId="urn:microsoft.com/office/officeart/2005/8/layout/vList5"/>
    <dgm:cxn modelId="{94AE9069-2100-4D8E-BFE6-29CA523AA05C}" srcId="{CE1E26D1-B8E5-4E01-8452-974A7EF5D181}" destId="{95C9A5AB-7F89-4E48-B0CB-5432879AD200}" srcOrd="4" destOrd="0" parTransId="{D8F49314-BDCE-4394-BD2A-8DEC5A752CB4}" sibTransId="{600341B5-CA8A-4B10-9A4F-E36BC21410B6}"/>
    <dgm:cxn modelId="{FDA712DF-6B6F-45BF-81CA-81E6AE63D311}" type="presOf" srcId="{C439EDEB-1623-4358-8AA0-E4D84FFD29E5}" destId="{F19E40CB-5478-4ED5-95F8-E72B7893D74E}" srcOrd="0" destOrd="0" presId="urn:microsoft.com/office/officeart/2005/8/layout/vList5"/>
    <dgm:cxn modelId="{B48CC1E2-5467-4234-ADF2-9BA1E1C0DFD6}" type="presOf" srcId="{EB78F79F-7BDB-4C71-9265-E131AA5F1355}" destId="{9B305B7D-3456-4ADD-B68F-A74EFEFD1818}" srcOrd="0" destOrd="0" presId="urn:microsoft.com/office/officeart/2005/8/layout/vList5"/>
    <dgm:cxn modelId="{F99133F7-7CB3-4960-9F69-92DAFC33D19F}" type="presOf" srcId="{D6E36A19-C886-4CD1-87CA-B0D59CFFA8D2}" destId="{69F01AEB-BF17-40DD-A975-3D66BBCFB49B}" srcOrd="0" destOrd="0" presId="urn:microsoft.com/office/officeart/2005/8/layout/vList5"/>
    <dgm:cxn modelId="{A6022F1A-B44E-400A-8B5D-A3401F56661E}" srcId="{EE098B58-5827-4347-8A12-931A76F25D16}" destId="{F2993F77-471C-4E98-ADE5-3059CB599890}" srcOrd="0" destOrd="0" parTransId="{CC0C12A3-5288-4BE2-ABF7-E592A5DA9C9C}" sibTransId="{0CECF891-CB39-4740-9865-036629DC785C}"/>
    <dgm:cxn modelId="{550C5445-5B21-4D12-96FA-C87836B58559}" type="presOf" srcId="{EE098B58-5827-4347-8A12-931A76F25D16}" destId="{3D7500D6-1DD5-48F2-9450-3D28DEF8C97C}" srcOrd="0" destOrd="0" presId="urn:microsoft.com/office/officeart/2005/8/layout/vList5"/>
    <dgm:cxn modelId="{C2D150C3-4379-49FE-B013-902C924D6BAE}" type="presOf" srcId="{60B3ED16-3537-40F2-9D54-DA367C54C60D}" destId="{F9DA0A35-FAA2-41E8-9BF9-808B1B8FF4C9}" srcOrd="0" destOrd="0" presId="urn:microsoft.com/office/officeart/2005/8/layout/vList5"/>
    <dgm:cxn modelId="{47668A3F-97BD-4CB2-9E09-15B5170EDC88}" type="presOf" srcId="{F2993F77-471C-4E98-ADE5-3059CB599890}" destId="{C6FA1236-FF99-4981-B139-937F3902D4DE}" srcOrd="0" destOrd="0" presId="urn:microsoft.com/office/officeart/2005/8/layout/vList5"/>
    <dgm:cxn modelId="{C2C5B16C-EABF-427A-927C-89666E7BC381}" type="presOf" srcId="{091BA96C-0DC9-457F-9EBA-1A9198024CD3}" destId="{E1A97759-A79B-44A6-938B-E3E637BAA9D6}" srcOrd="0" destOrd="0" presId="urn:microsoft.com/office/officeart/2005/8/layout/vList5"/>
    <dgm:cxn modelId="{3D23404F-D0F2-4850-8EB4-9FF294241BAC}" srcId="{CE1E26D1-B8E5-4E01-8452-974A7EF5D181}" destId="{0E9E2275-7B9D-467C-A238-C6CDFA45B2F1}" srcOrd="5" destOrd="0" parTransId="{C3E05364-8E75-483D-9B0B-4F55FE8BEB05}" sibTransId="{93162DF7-7A24-4C20-9325-C246FE100DF6}"/>
    <dgm:cxn modelId="{15A43BF8-B939-4F15-94E2-7F16E2AB3167}" srcId="{CE1E26D1-B8E5-4E01-8452-974A7EF5D181}" destId="{2A18E6C3-400E-4409-B1CF-1B14DDA20AB8}" srcOrd="0" destOrd="0" parTransId="{B57FF56E-3658-4779-83C9-5456F60E3D57}" sibTransId="{D854634D-3676-4619-A7A0-26332F8F51EB}"/>
    <dgm:cxn modelId="{1DAFA711-2500-4203-BC85-37FB6B676DB3}" type="presOf" srcId="{053677BD-242D-4DF7-AFDD-DFE21F71F395}" destId="{69AEC45D-26C2-4629-94F9-1810B8584B90}" srcOrd="0" destOrd="0" presId="urn:microsoft.com/office/officeart/2005/8/layout/vList5"/>
    <dgm:cxn modelId="{E087A55A-658D-4ACF-8DC1-4740D46DEEAA}" srcId="{0E9E2275-7B9D-467C-A238-C6CDFA45B2F1}" destId="{60B3ED16-3537-40F2-9D54-DA367C54C60D}" srcOrd="0" destOrd="0" parTransId="{E18BA8AC-BAAE-49DF-9FBB-7D988D6B42E4}" sibTransId="{A7A6252F-EF05-432A-A21E-E50FD71DDFB7}"/>
    <dgm:cxn modelId="{4577C1CD-B13D-4051-B2FE-77FB1C665354}" srcId="{CE1E26D1-B8E5-4E01-8452-974A7EF5D181}" destId="{C439EDEB-1623-4358-8AA0-E4D84FFD29E5}" srcOrd="2" destOrd="0" parTransId="{62464A3F-9222-481B-B374-A62304C7E487}" sibTransId="{3F6269E6-360D-4C09-A6C6-B2B9BFAD5164}"/>
    <dgm:cxn modelId="{9124EE70-D375-4CD9-85EC-282C9CAD350B}" type="presOf" srcId="{CE1E26D1-B8E5-4E01-8452-974A7EF5D181}" destId="{2ED8BA63-2B67-4109-9DD5-4360707F05CD}" srcOrd="0" destOrd="0" presId="urn:microsoft.com/office/officeart/2005/8/layout/vList5"/>
    <dgm:cxn modelId="{FAC7BB6C-C616-4321-88F8-9849C0F68651}" srcId="{CE1E26D1-B8E5-4E01-8452-974A7EF5D181}" destId="{EE098B58-5827-4347-8A12-931A76F25D16}" srcOrd="3" destOrd="0" parTransId="{7C90D93C-B1A7-4463-AFB5-55694F5D59D8}" sibTransId="{7AC25CB8-5D09-4EF6-8E41-08ED874C8ED8}"/>
    <dgm:cxn modelId="{CFDA1C1A-BD68-43CD-8690-49B0BD44FC6C}" srcId="{053677BD-242D-4DF7-AFDD-DFE21F71F395}" destId="{EB78F79F-7BDB-4C71-9265-E131AA5F1355}" srcOrd="0" destOrd="0" parTransId="{C750F8E8-21A0-437B-933B-9909C364E0E3}" sibTransId="{73FF428A-F8AF-4AAD-9289-697D5121D8DF}"/>
    <dgm:cxn modelId="{E0C33920-25A4-4BAC-913B-A3A8CDF9E832}" srcId="{2A18E6C3-400E-4409-B1CF-1B14DDA20AB8}" destId="{64F83539-674A-4450-8989-175102A9B202}" srcOrd="0" destOrd="0" parTransId="{55F245B9-C763-4947-B05A-E738636A83B1}" sibTransId="{0A817C41-97F7-4113-A8F2-61A71809D6C0}"/>
    <dgm:cxn modelId="{1F7491A6-6AD7-4EFA-83E4-3346668E975D}" srcId="{C439EDEB-1623-4358-8AA0-E4D84FFD29E5}" destId="{091BA96C-0DC9-457F-9EBA-1A9198024CD3}" srcOrd="0" destOrd="0" parTransId="{79A467A9-24F3-41EA-86AC-2E89284791C1}" sibTransId="{B9957CC0-CFFE-4DB5-887F-5EE24D91FD8D}"/>
    <dgm:cxn modelId="{878C5F18-F041-41FA-8BAB-D53B8E79737E}" type="presOf" srcId="{64F83539-674A-4450-8989-175102A9B202}" destId="{645BD1C6-851C-4969-993D-7609D33FB352}" srcOrd="0" destOrd="0" presId="urn:microsoft.com/office/officeart/2005/8/layout/vList5"/>
    <dgm:cxn modelId="{FDC706D5-C89F-4BDC-8625-1DF097AB31D1}" type="presOf" srcId="{95C9A5AB-7F89-4E48-B0CB-5432879AD200}" destId="{974B2F24-23B6-460A-B8AB-348EA5C13C51}" srcOrd="0" destOrd="0" presId="urn:microsoft.com/office/officeart/2005/8/layout/vList5"/>
    <dgm:cxn modelId="{DF84787B-749A-46E5-B4C4-67C7E806F502}" type="presOf" srcId="{0E9E2275-7B9D-467C-A238-C6CDFA45B2F1}" destId="{40A946B9-059C-4D4C-84B6-F54751CAE76C}" srcOrd="0" destOrd="0" presId="urn:microsoft.com/office/officeart/2005/8/layout/vList5"/>
    <dgm:cxn modelId="{AED01DA3-6EBA-470B-BD25-BD16F8BC4D79}" srcId="{CE1E26D1-B8E5-4E01-8452-974A7EF5D181}" destId="{053677BD-242D-4DF7-AFDD-DFE21F71F395}" srcOrd="1" destOrd="0" parTransId="{CA0C9855-DAAA-4988-B82F-EA9566BE7BCF}" sibTransId="{B5718AFB-D64E-406F-A968-8FE19D5326C1}"/>
    <dgm:cxn modelId="{6FFDB30C-07A9-431C-B0C4-414B98414498}" srcId="{95C9A5AB-7F89-4E48-B0CB-5432879AD200}" destId="{D6E36A19-C886-4CD1-87CA-B0D59CFFA8D2}" srcOrd="0" destOrd="0" parTransId="{6C40F85C-75D6-4F8E-B7A4-C42D2DC1745F}" sibTransId="{EAF58524-AF69-4785-9A8A-B5FCB6A2B985}"/>
    <dgm:cxn modelId="{50A63326-E68B-46B2-9503-7AAAB3B425BD}" type="presParOf" srcId="{2ED8BA63-2B67-4109-9DD5-4360707F05CD}" destId="{759E80EA-95E4-4ECB-86E1-DA279A9333C9}" srcOrd="0" destOrd="0" presId="urn:microsoft.com/office/officeart/2005/8/layout/vList5"/>
    <dgm:cxn modelId="{F5429772-42D2-4851-AEC0-4B0C5E85F422}" type="presParOf" srcId="{759E80EA-95E4-4ECB-86E1-DA279A9333C9}" destId="{B4AE2ECD-5AD8-4F2C-803F-EB8F25F4AC57}" srcOrd="0" destOrd="0" presId="urn:microsoft.com/office/officeart/2005/8/layout/vList5"/>
    <dgm:cxn modelId="{21566FD3-EE00-4AE6-9432-86BF26BF8ADA}" type="presParOf" srcId="{759E80EA-95E4-4ECB-86E1-DA279A9333C9}" destId="{645BD1C6-851C-4969-993D-7609D33FB352}" srcOrd="1" destOrd="0" presId="urn:microsoft.com/office/officeart/2005/8/layout/vList5"/>
    <dgm:cxn modelId="{3873CDD4-D0D8-498A-8397-08DC14AC09A9}" type="presParOf" srcId="{2ED8BA63-2B67-4109-9DD5-4360707F05CD}" destId="{ABD785C2-5167-4412-97B9-A531F133B510}" srcOrd="1" destOrd="0" presId="urn:microsoft.com/office/officeart/2005/8/layout/vList5"/>
    <dgm:cxn modelId="{CFA5015F-278F-4C75-82FC-096666034DE2}" type="presParOf" srcId="{2ED8BA63-2B67-4109-9DD5-4360707F05CD}" destId="{1F10DD29-0183-40AC-922F-51780242A3EA}" srcOrd="2" destOrd="0" presId="urn:microsoft.com/office/officeart/2005/8/layout/vList5"/>
    <dgm:cxn modelId="{48C9EB0C-CEF1-4042-9432-F65B2E4555AC}" type="presParOf" srcId="{1F10DD29-0183-40AC-922F-51780242A3EA}" destId="{69AEC45D-26C2-4629-94F9-1810B8584B90}" srcOrd="0" destOrd="0" presId="urn:microsoft.com/office/officeart/2005/8/layout/vList5"/>
    <dgm:cxn modelId="{A993A4B2-90CB-4A47-B523-63EBCF49C31D}" type="presParOf" srcId="{1F10DD29-0183-40AC-922F-51780242A3EA}" destId="{9B305B7D-3456-4ADD-B68F-A74EFEFD1818}" srcOrd="1" destOrd="0" presId="urn:microsoft.com/office/officeart/2005/8/layout/vList5"/>
    <dgm:cxn modelId="{29DDD5FC-1F77-4238-ADDA-C8BCEB942F6C}" type="presParOf" srcId="{2ED8BA63-2B67-4109-9DD5-4360707F05CD}" destId="{95498DF5-4C05-4ECF-B3E2-823A51C11A58}" srcOrd="3" destOrd="0" presId="urn:microsoft.com/office/officeart/2005/8/layout/vList5"/>
    <dgm:cxn modelId="{E89DC7AE-ABED-44D7-A67D-7787EE009102}" type="presParOf" srcId="{2ED8BA63-2B67-4109-9DD5-4360707F05CD}" destId="{0DAE714A-D755-422D-9F42-13EAD2AD2B56}" srcOrd="4" destOrd="0" presId="urn:microsoft.com/office/officeart/2005/8/layout/vList5"/>
    <dgm:cxn modelId="{C9935EC8-C441-4E8C-B4B0-9A476CA60D86}" type="presParOf" srcId="{0DAE714A-D755-422D-9F42-13EAD2AD2B56}" destId="{F19E40CB-5478-4ED5-95F8-E72B7893D74E}" srcOrd="0" destOrd="0" presId="urn:microsoft.com/office/officeart/2005/8/layout/vList5"/>
    <dgm:cxn modelId="{1EBE8BA5-53FE-4794-8D7E-4859AAB7A8AB}" type="presParOf" srcId="{0DAE714A-D755-422D-9F42-13EAD2AD2B56}" destId="{E1A97759-A79B-44A6-938B-E3E637BAA9D6}" srcOrd="1" destOrd="0" presId="urn:microsoft.com/office/officeart/2005/8/layout/vList5"/>
    <dgm:cxn modelId="{61AE329E-C22B-4655-96BB-D3EF827DD38D}" type="presParOf" srcId="{2ED8BA63-2B67-4109-9DD5-4360707F05CD}" destId="{420CF599-4C4F-4767-8A8C-CD0D2DF48C14}" srcOrd="5" destOrd="0" presId="urn:microsoft.com/office/officeart/2005/8/layout/vList5"/>
    <dgm:cxn modelId="{393C96D5-9274-4467-B05D-F536F26A6693}" type="presParOf" srcId="{2ED8BA63-2B67-4109-9DD5-4360707F05CD}" destId="{722A4CF8-80F5-4108-B0D4-D73D2BC399C3}" srcOrd="6" destOrd="0" presId="urn:microsoft.com/office/officeart/2005/8/layout/vList5"/>
    <dgm:cxn modelId="{AF14D9FC-3DB9-41AE-98D6-F36135683730}" type="presParOf" srcId="{722A4CF8-80F5-4108-B0D4-D73D2BC399C3}" destId="{3D7500D6-1DD5-48F2-9450-3D28DEF8C97C}" srcOrd="0" destOrd="0" presId="urn:microsoft.com/office/officeart/2005/8/layout/vList5"/>
    <dgm:cxn modelId="{8284F7E0-C3A3-4F9F-8C66-062C5C7A06A2}" type="presParOf" srcId="{722A4CF8-80F5-4108-B0D4-D73D2BC399C3}" destId="{C6FA1236-FF99-4981-B139-937F3902D4DE}" srcOrd="1" destOrd="0" presId="urn:microsoft.com/office/officeart/2005/8/layout/vList5"/>
    <dgm:cxn modelId="{43E58551-A9B6-414F-84BB-8122C546B1FE}" type="presParOf" srcId="{2ED8BA63-2B67-4109-9DD5-4360707F05CD}" destId="{4E34961A-5F53-4D5D-B8BD-44695050D765}" srcOrd="7" destOrd="0" presId="urn:microsoft.com/office/officeart/2005/8/layout/vList5"/>
    <dgm:cxn modelId="{3A12429B-2998-47A0-A8AF-D86B8DA6C1BE}" type="presParOf" srcId="{2ED8BA63-2B67-4109-9DD5-4360707F05CD}" destId="{DF46D524-0079-463D-BD6C-A0CE59796F73}" srcOrd="8" destOrd="0" presId="urn:microsoft.com/office/officeart/2005/8/layout/vList5"/>
    <dgm:cxn modelId="{CC565E0D-FE62-44CF-B216-6DAFDB8C2D19}" type="presParOf" srcId="{DF46D524-0079-463D-BD6C-A0CE59796F73}" destId="{974B2F24-23B6-460A-B8AB-348EA5C13C51}" srcOrd="0" destOrd="0" presId="urn:microsoft.com/office/officeart/2005/8/layout/vList5"/>
    <dgm:cxn modelId="{75172083-EA9B-49B6-B270-E98F04E90F26}" type="presParOf" srcId="{DF46D524-0079-463D-BD6C-A0CE59796F73}" destId="{69F01AEB-BF17-40DD-A975-3D66BBCFB49B}" srcOrd="1" destOrd="0" presId="urn:microsoft.com/office/officeart/2005/8/layout/vList5"/>
    <dgm:cxn modelId="{E820520B-B0CC-4580-A757-FD50DA67B980}" type="presParOf" srcId="{2ED8BA63-2B67-4109-9DD5-4360707F05CD}" destId="{03C4FC04-4294-4E57-8FA8-9C498286A39E}" srcOrd="9" destOrd="0" presId="urn:microsoft.com/office/officeart/2005/8/layout/vList5"/>
    <dgm:cxn modelId="{D9EAE9A4-445D-4F43-9C79-F2DFF3145D76}" type="presParOf" srcId="{2ED8BA63-2B67-4109-9DD5-4360707F05CD}" destId="{DA2DC7DC-4D67-42F2-BFCB-72457514C4F7}" srcOrd="10" destOrd="0" presId="urn:microsoft.com/office/officeart/2005/8/layout/vList5"/>
    <dgm:cxn modelId="{01A66D59-9242-4792-B487-61E343457087}" type="presParOf" srcId="{DA2DC7DC-4D67-42F2-BFCB-72457514C4F7}" destId="{40A946B9-059C-4D4C-84B6-F54751CAE76C}" srcOrd="0" destOrd="0" presId="urn:microsoft.com/office/officeart/2005/8/layout/vList5"/>
    <dgm:cxn modelId="{A96DECF6-1BAD-4297-B3FA-A624AA6A919E}" type="presParOf" srcId="{DA2DC7DC-4D67-42F2-BFCB-72457514C4F7}" destId="{F9DA0A35-FAA2-41E8-9BF9-808B1B8FF4C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1446C3-AECF-483C-8808-3EE13307BE73}" type="doc">
      <dgm:prSet loTypeId="urn:microsoft.com/office/officeart/2005/8/layout/hierarchy3" loCatId="hierarchy" qsTypeId="urn:microsoft.com/office/officeart/2005/8/quickstyle/simple3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90C95E65-C183-4B11-95A4-70ACA33A4C10}">
      <dgm:prSet/>
      <dgm:spPr>
        <a:solidFill>
          <a:schemeClr val="accent4">
            <a:lumMod val="60000"/>
            <a:lumOff val="40000"/>
          </a:schemeClr>
        </a:solidFill>
        <a:ln w="28575"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pPr rtl="0"/>
          <a:r>
            <a:rPr lang="ru-RU" dirty="0" smtClean="0"/>
            <a:t>Кировский район</a:t>
          </a:r>
          <a:endParaRPr lang="en-US" dirty="0"/>
        </a:p>
      </dgm:t>
    </dgm:pt>
    <dgm:pt modelId="{5542C26F-E440-49C2-A821-B2FDED9F2726}" type="parTrans" cxnId="{59ADF7E5-CD04-4462-8D21-03946DE9F182}">
      <dgm:prSet/>
      <dgm:spPr/>
      <dgm:t>
        <a:bodyPr/>
        <a:lstStyle/>
        <a:p>
          <a:endParaRPr lang="en-US"/>
        </a:p>
      </dgm:t>
    </dgm:pt>
    <dgm:pt modelId="{F15007A7-0701-4759-A1AA-0FAD969CE3CC}" type="sibTrans" cxnId="{59ADF7E5-CD04-4462-8D21-03946DE9F182}">
      <dgm:prSet/>
      <dgm:spPr/>
      <dgm:t>
        <a:bodyPr/>
        <a:lstStyle/>
        <a:p>
          <a:endParaRPr lang="en-US"/>
        </a:p>
      </dgm:t>
    </dgm:pt>
    <dgm:pt modelId="{3935D5E1-889A-4A59-9D65-7B7480ED18D9}">
      <dgm:prSet custT="1"/>
      <dgm:spPr>
        <a:solidFill>
          <a:schemeClr val="accent2">
            <a:lumMod val="20000"/>
            <a:lumOff val="80000"/>
            <a:alpha val="90000"/>
          </a:schemeClr>
        </a:solidFill>
        <a:ln w="12700"/>
      </dgm:spPr>
      <dgm:t>
        <a:bodyPr/>
        <a:lstStyle/>
        <a:p>
          <a:pPr rtl="0"/>
          <a:r>
            <a:rPr lang="ru-RU" sz="1200" b="1" dirty="0" smtClean="0"/>
            <a:t>МО </a:t>
          </a:r>
          <a:r>
            <a:rPr lang="ru-RU" sz="1200" b="1" dirty="0" err="1" smtClean="0"/>
            <a:t>Княжево</a:t>
          </a:r>
          <a:endParaRPr lang="en-US" sz="1200" b="1" dirty="0"/>
        </a:p>
      </dgm:t>
    </dgm:pt>
    <dgm:pt modelId="{0E38DC59-A08B-45C3-A09B-E1EB15656A6D}" type="parTrans" cxnId="{A033EF14-6BC5-4DFD-BD1D-8BABB57D0A2A}">
      <dgm:prSet/>
      <dgm:spPr/>
      <dgm:t>
        <a:bodyPr/>
        <a:lstStyle/>
        <a:p>
          <a:endParaRPr lang="en-US"/>
        </a:p>
      </dgm:t>
    </dgm:pt>
    <dgm:pt modelId="{6255EA64-7105-4A09-86C1-7E991FADCE0F}" type="sibTrans" cxnId="{A033EF14-6BC5-4DFD-BD1D-8BABB57D0A2A}">
      <dgm:prSet/>
      <dgm:spPr/>
      <dgm:t>
        <a:bodyPr/>
        <a:lstStyle/>
        <a:p>
          <a:endParaRPr lang="en-US"/>
        </a:p>
      </dgm:t>
    </dgm:pt>
    <dgm:pt modelId="{6ABDBB56-7BB4-4764-94A0-6062AFEB4EA5}">
      <dgm:prSet custT="1"/>
      <dgm:spPr>
        <a:solidFill>
          <a:schemeClr val="accent2">
            <a:lumMod val="20000"/>
            <a:lumOff val="80000"/>
            <a:alpha val="90000"/>
          </a:schemeClr>
        </a:solidFill>
        <a:ln w="12700"/>
      </dgm:spPr>
      <dgm:t>
        <a:bodyPr/>
        <a:lstStyle/>
        <a:p>
          <a:pPr rtl="0"/>
          <a:r>
            <a:rPr lang="ru-RU" sz="1200" b="1" dirty="0" smtClean="0"/>
            <a:t>МО Ульянка</a:t>
          </a:r>
          <a:endParaRPr lang="en-US" sz="1200" b="1" dirty="0"/>
        </a:p>
      </dgm:t>
    </dgm:pt>
    <dgm:pt modelId="{F048E1E6-3B7F-44D5-AFB4-6D83EEE73E1A}" type="parTrans" cxnId="{487DFD27-608F-4ED0-B492-956FA3667373}">
      <dgm:prSet/>
      <dgm:spPr/>
      <dgm:t>
        <a:bodyPr/>
        <a:lstStyle/>
        <a:p>
          <a:endParaRPr lang="en-US"/>
        </a:p>
      </dgm:t>
    </dgm:pt>
    <dgm:pt modelId="{647FEF79-2D3E-4DC8-A043-F5563D224ED0}" type="sibTrans" cxnId="{487DFD27-608F-4ED0-B492-956FA3667373}">
      <dgm:prSet/>
      <dgm:spPr/>
      <dgm:t>
        <a:bodyPr/>
        <a:lstStyle/>
        <a:p>
          <a:endParaRPr lang="en-US"/>
        </a:p>
      </dgm:t>
    </dgm:pt>
    <dgm:pt modelId="{C7BA0E15-A9EC-496A-95EA-CFEE6ECC8736}">
      <dgm:prSet custT="1"/>
      <dgm:spPr>
        <a:solidFill>
          <a:schemeClr val="accent2">
            <a:lumMod val="20000"/>
            <a:lumOff val="80000"/>
            <a:alpha val="90000"/>
          </a:schemeClr>
        </a:solidFill>
        <a:ln w="12700"/>
      </dgm:spPr>
      <dgm:t>
        <a:bodyPr/>
        <a:lstStyle/>
        <a:p>
          <a:pPr rtl="0"/>
          <a:r>
            <a:rPr lang="ru-RU" sz="1200" b="1" dirty="0" smtClean="0"/>
            <a:t>МО Дачное</a:t>
          </a:r>
          <a:endParaRPr lang="en-US" sz="1200" b="1" dirty="0"/>
        </a:p>
      </dgm:t>
    </dgm:pt>
    <dgm:pt modelId="{0E71479A-65F4-44B8-97F3-C7BE39CF6FA7}" type="parTrans" cxnId="{E49EF640-AB0A-4591-9E4C-AC97FC841138}">
      <dgm:prSet/>
      <dgm:spPr/>
      <dgm:t>
        <a:bodyPr/>
        <a:lstStyle/>
        <a:p>
          <a:endParaRPr lang="en-US"/>
        </a:p>
      </dgm:t>
    </dgm:pt>
    <dgm:pt modelId="{DF53877E-9482-4154-BC38-B2503F7033C5}" type="sibTrans" cxnId="{E49EF640-AB0A-4591-9E4C-AC97FC841138}">
      <dgm:prSet/>
      <dgm:spPr/>
      <dgm:t>
        <a:bodyPr/>
        <a:lstStyle/>
        <a:p>
          <a:endParaRPr lang="en-US"/>
        </a:p>
      </dgm:t>
    </dgm:pt>
    <dgm:pt modelId="{C95DF2BB-B39D-4CE3-A25E-555F226BC0C1}">
      <dgm:prSet custT="1"/>
      <dgm:spPr>
        <a:solidFill>
          <a:schemeClr val="accent2">
            <a:lumMod val="20000"/>
            <a:lumOff val="80000"/>
            <a:alpha val="90000"/>
          </a:schemeClr>
        </a:solidFill>
        <a:ln w="12700"/>
      </dgm:spPr>
      <dgm:t>
        <a:bodyPr/>
        <a:lstStyle/>
        <a:p>
          <a:pPr rtl="0"/>
          <a:r>
            <a:rPr lang="ru-RU" sz="1200" b="1" dirty="0" smtClean="0"/>
            <a:t>МО Автово</a:t>
          </a:r>
          <a:endParaRPr lang="en-US" sz="1200" b="1" dirty="0"/>
        </a:p>
      </dgm:t>
    </dgm:pt>
    <dgm:pt modelId="{959AACF2-B0C7-4F20-8404-6381431C9048}" type="parTrans" cxnId="{BC7B33FD-D119-4430-95CD-C1806B29DC87}">
      <dgm:prSet/>
      <dgm:spPr/>
      <dgm:t>
        <a:bodyPr/>
        <a:lstStyle/>
        <a:p>
          <a:endParaRPr lang="en-US"/>
        </a:p>
      </dgm:t>
    </dgm:pt>
    <dgm:pt modelId="{A0CDC9B1-549C-4BA6-9F56-2B5CAFF117C8}" type="sibTrans" cxnId="{BC7B33FD-D119-4430-95CD-C1806B29DC87}">
      <dgm:prSet/>
      <dgm:spPr/>
      <dgm:t>
        <a:bodyPr/>
        <a:lstStyle/>
        <a:p>
          <a:endParaRPr lang="en-US"/>
        </a:p>
      </dgm:t>
    </dgm:pt>
    <dgm:pt modelId="{84987556-E392-43BE-90A9-51036F8A0F46}">
      <dgm:prSet custT="1"/>
      <dgm:spPr>
        <a:solidFill>
          <a:schemeClr val="accent2">
            <a:lumMod val="20000"/>
            <a:lumOff val="80000"/>
            <a:alpha val="90000"/>
          </a:schemeClr>
        </a:solidFill>
        <a:ln w="12700"/>
      </dgm:spPr>
      <dgm:t>
        <a:bodyPr/>
        <a:lstStyle/>
        <a:p>
          <a:pPr rtl="0"/>
          <a:r>
            <a:rPr lang="ru-RU" sz="1200" b="1" dirty="0" smtClean="0"/>
            <a:t>МО Нарвский округ</a:t>
          </a:r>
          <a:endParaRPr lang="en-US" sz="1200" b="1" dirty="0"/>
        </a:p>
      </dgm:t>
    </dgm:pt>
    <dgm:pt modelId="{82AFBDA7-6E8F-4743-B7BA-9A8A5A1C412C}" type="parTrans" cxnId="{5BB4DD6C-FD5E-4C4A-93CB-330ACE40D1D5}">
      <dgm:prSet/>
      <dgm:spPr/>
      <dgm:t>
        <a:bodyPr/>
        <a:lstStyle/>
        <a:p>
          <a:endParaRPr lang="en-US"/>
        </a:p>
      </dgm:t>
    </dgm:pt>
    <dgm:pt modelId="{AF1B12BE-FC34-456A-92A8-B78E3F8C2DB6}" type="sibTrans" cxnId="{5BB4DD6C-FD5E-4C4A-93CB-330ACE40D1D5}">
      <dgm:prSet/>
      <dgm:spPr/>
      <dgm:t>
        <a:bodyPr/>
        <a:lstStyle/>
        <a:p>
          <a:endParaRPr lang="en-US"/>
        </a:p>
      </dgm:t>
    </dgm:pt>
    <dgm:pt modelId="{8CE28669-A33F-4F51-9F53-F646505530E5}">
      <dgm:prSet custT="1"/>
      <dgm:spPr>
        <a:solidFill>
          <a:schemeClr val="accent2">
            <a:lumMod val="20000"/>
            <a:lumOff val="80000"/>
            <a:alpha val="90000"/>
          </a:schemeClr>
        </a:solidFill>
        <a:ln w="12700"/>
      </dgm:spPr>
      <dgm:t>
        <a:bodyPr/>
        <a:lstStyle/>
        <a:p>
          <a:pPr rtl="0"/>
          <a:r>
            <a:rPr lang="ru-RU" sz="1200" b="1" dirty="0" smtClean="0"/>
            <a:t>МО Красненькая речка</a:t>
          </a:r>
        </a:p>
      </dgm:t>
    </dgm:pt>
    <dgm:pt modelId="{8A16874E-D332-4BEC-88D4-9FC7B899B0C6}" type="parTrans" cxnId="{C464D874-A59A-46E1-BBD7-47443EE663A6}">
      <dgm:prSet/>
      <dgm:spPr/>
      <dgm:t>
        <a:bodyPr/>
        <a:lstStyle/>
        <a:p>
          <a:endParaRPr lang="en-US"/>
        </a:p>
      </dgm:t>
    </dgm:pt>
    <dgm:pt modelId="{B48E794F-1534-44AD-8294-BA880DE8C484}" type="sibTrans" cxnId="{C464D874-A59A-46E1-BBD7-47443EE663A6}">
      <dgm:prSet/>
      <dgm:spPr/>
      <dgm:t>
        <a:bodyPr/>
        <a:lstStyle/>
        <a:p>
          <a:endParaRPr lang="en-US"/>
        </a:p>
      </dgm:t>
    </dgm:pt>
    <dgm:pt modelId="{BAAAD781-55C5-4D40-AF7B-C3001E16A851}">
      <dgm:prSet/>
      <dgm:spPr>
        <a:solidFill>
          <a:schemeClr val="accent4">
            <a:lumMod val="60000"/>
            <a:lumOff val="40000"/>
          </a:schemeClr>
        </a:solidFill>
        <a:ln w="28575"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pPr rtl="0"/>
          <a:r>
            <a:rPr lang="ru-RU" dirty="0" smtClean="0"/>
            <a:t>Красногвардейский район</a:t>
          </a:r>
          <a:endParaRPr lang="en-US" dirty="0"/>
        </a:p>
      </dgm:t>
    </dgm:pt>
    <dgm:pt modelId="{38184425-6899-4D09-A68E-0152308FF50A}" type="parTrans" cxnId="{E5F7BD80-C77F-44A6-AB3E-AD24136537DC}">
      <dgm:prSet/>
      <dgm:spPr/>
      <dgm:t>
        <a:bodyPr/>
        <a:lstStyle/>
        <a:p>
          <a:endParaRPr lang="en-US"/>
        </a:p>
      </dgm:t>
    </dgm:pt>
    <dgm:pt modelId="{6F4B4B42-D3AF-4E48-9D80-00BC744E8191}" type="sibTrans" cxnId="{E5F7BD80-C77F-44A6-AB3E-AD24136537DC}">
      <dgm:prSet/>
      <dgm:spPr/>
      <dgm:t>
        <a:bodyPr/>
        <a:lstStyle/>
        <a:p>
          <a:endParaRPr lang="en-US"/>
        </a:p>
      </dgm:t>
    </dgm:pt>
    <dgm:pt modelId="{EA456276-7AE3-4048-B6DB-152F9DA7E335}">
      <dgm:prSet custT="1"/>
      <dgm:spPr>
        <a:solidFill>
          <a:schemeClr val="accent2">
            <a:lumMod val="20000"/>
            <a:lumOff val="80000"/>
            <a:alpha val="90000"/>
          </a:schemeClr>
        </a:solidFill>
        <a:ln w="12700"/>
      </dgm:spPr>
      <dgm:t>
        <a:bodyPr/>
        <a:lstStyle/>
        <a:p>
          <a:pPr rtl="0"/>
          <a:r>
            <a:rPr lang="ru-RU" sz="1200" b="1" dirty="0" smtClean="0"/>
            <a:t>МО Полюстрово</a:t>
          </a:r>
          <a:endParaRPr lang="en-US" sz="1200" b="1" dirty="0"/>
        </a:p>
      </dgm:t>
    </dgm:pt>
    <dgm:pt modelId="{047C0566-813C-49CD-A168-2E4C6F79858E}" type="parTrans" cxnId="{345B8AD5-E7C7-4551-8D43-E07CA9827617}">
      <dgm:prSet/>
      <dgm:spPr/>
      <dgm:t>
        <a:bodyPr/>
        <a:lstStyle/>
        <a:p>
          <a:endParaRPr lang="en-US"/>
        </a:p>
      </dgm:t>
    </dgm:pt>
    <dgm:pt modelId="{4A6B94A5-CB37-4187-BEE2-0C72BAE95DB7}" type="sibTrans" cxnId="{345B8AD5-E7C7-4551-8D43-E07CA9827617}">
      <dgm:prSet/>
      <dgm:spPr/>
      <dgm:t>
        <a:bodyPr/>
        <a:lstStyle/>
        <a:p>
          <a:endParaRPr lang="en-US"/>
        </a:p>
      </dgm:t>
    </dgm:pt>
    <dgm:pt modelId="{FDD85B82-68AD-4085-B6B2-83DF2EBF82A5}">
      <dgm:prSet custT="1"/>
      <dgm:spPr>
        <a:solidFill>
          <a:schemeClr val="accent2">
            <a:lumMod val="20000"/>
            <a:lumOff val="80000"/>
            <a:alpha val="90000"/>
          </a:schemeClr>
        </a:solidFill>
        <a:ln w="12700"/>
      </dgm:spPr>
      <dgm:t>
        <a:bodyPr/>
        <a:lstStyle/>
        <a:p>
          <a:pPr rtl="0"/>
          <a:r>
            <a:rPr lang="ru-RU" sz="1200" b="1" dirty="0" smtClean="0"/>
            <a:t>МО Большая Охта</a:t>
          </a:r>
          <a:endParaRPr lang="en-US" sz="1200" b="1" dirty="0"/>
        </a:p>
      </dgm:t>
    </dgm:pt>
    <dgm:pt modelId="{BCF40D07-22E2-435E-9A9D-3CB64E6A7FA9}" type="parTrans" cxnId="{C4D9A176-A96A-4431-BAAD-E3E64CD92036}">
      <dgm:prSet/>
      <dgm:spPr/>
      <dgm:t>
        <a:bodyPr/>
        <a:lstStyle/>
        <a:p>
          <a:endParaRPr lang="en-US"/>
        </a:p>
      </dgm:t>
    </dgm:pt>
    <dgm:pt modelId="{70540956-9AFD-489C-9043-58FE43DDDA14}" type="sibTrans" cxnId="{C4D9A176-A96A-4431-BAAD-E3E64CD92036}">
      <dgm:prSet/>
      <dgm:spPr/>
      <dgm:t>
        <a:bodyPr/>
        <a:lstStyle/>
        <a:p>
          <a:endParaRPr lang="en-US"/>
        </a:p>
      </dgm:t>
    </dgm:pt>
    <dgm:pt modelId="{EECA1F29-7AA8-446B-95C4-B77EA4B09D0F}">
      <dgm:prSet custT="1"/>
      <dgm:spPr>
        <a:solidFill>
          <a:schemeClr val="accent2">
            <a:lumMod val="20000"/>
            <a:lumOff val="80000"/>
            <a:alpha val="90000"/>
          </a:schemeClr>
        </a:solidFill>
        <a:ln w="12700"/>
      </dgm:spPr>
      <dgm:t>
        <a:bodyPr/>
        <a:lstStyle/>
        <a:p>
          <a:pPr rtl="0"/>
          <a:r>
            <a:rPr lang="ru-RU" sz="1200" b="1" dirty="0" smtClean="0"/>
            <a:t>МО Малая Охта</a:t>
          </a:r>
          <a:endParaRPr lang="en-US" sz="1200" b="1" dirty="0"/>
        </a:p>
      </dgm:t>
    </dgm:pt>
    <dgm:pt modelId="{21F5C202-427F-4FBE-AE60-FF219A5741F0}" type="parTrans" cxnId="{7C54B6D7-7D72-4E55-BF2C-C7ED2AD735E6}">
      <dgm:prSet/>
      <dgm:spPr/>
      <dgm:t>
        <a:bodyPr/>
        <a:lstStyle/>
        <a:p>
          <a:endParaRPr lang="en-US"/>
        </a:p>
      </dgm:t>
    </dgm:pt>
    <dgm:pt modelId="{C80BC951-747F-47C0-8091-F724CDA0F912}" type="sibTrans" cxnId="{7C54B6D7-7D72-4E55-BF2C-C7ED2AD735E6}">
      <dgm:prSet/>
      <dgm:spPr/>
      <dgm:t>
        <a:bodyPr/>
        <a:lstStyle/>
        <a:p>
          <a:endParaRPr lang="en-US"/>
        </a:p>
      </dgm:t>
    </dgm:pt>
    <dgm:pt modelId="{08553785-E61E-4862-9BA6-80B3F4B08842}">
      <dgm:prSet custT="1"/>
      <dgm:spPr>
        <a:solidFill>
          <a:schemeClr val="accent2">
            <a:lumMod val="20000"/>
            <a:lumOff val="80000"/>
            <a:alpha val="90000"/>
          </a:schemeClr>
        </a:solidFill>
        <a:ln w="12700"/>
      </dgm:spPr>
      <dgm:t>
        <a:bodyPr/>
        <a:lstStyle/>
        <a:p>
          <a:pPr rtl="0"/>
          <a:r>
            <a:rPr lang="ru-RU" sz="1200" b="1" dirty="0" smtClean="0"/>
            <a:t>МО Пороховые</a:t>
          </a:r>
          <a:endParaRPr lang="en-US" sz="1200" b="1" dirty="0"/>
        </a:p>
      </dgm:t>
    </dgm:pt>
    <dgm:pt modelId="{45650A6B-8D4D-4546-A510-8F72D14EF315}" type="parTrans" cxnId="{5A6BC2BD-A365-48D4-86C4-7EE0F496E983}">
      <dgm:prSet/>
      <dgm:spPr/>
      <dgm:t>
        <a:bodyPr/>
        <a:lstStyle/>
        <a:p>
          <a:endParaRPr lang="en-US"/>
        </a:p>
      </dgm:t>
    </dgm:pt>
    <dgm:pt modelId="{B66D1109-9395-41B9-8128-4A330D91D61A}" type="sibTrans" cxnId="{5A6BC2BD-A365-48D4-86C4-7EE0F496E983}">
      <dgm:prSet/>
      <dgm:spPr/>
      <dgm:t>
        <a:bodyPr/>
        <a:lstStyle/>
        <a:p>
          <a:endParaRPr lang="en-US"/>
        </a:p>
      </dgm:t>
    </dgm:pt>
    <dgm:pt modelId="{59DE9916-85A3-4F7B-B7D3-99307ADFCAF8}">
      <dgm:prSet custT="1"/>
      <dgm:spPr>
        <a:solidFill>
          <a:schemeClr val="accent2">
            <a:lumMod val="20000"/>
            <a:lumOff val="80000"/>
            <a:alpha val="90000"/>
          </a:schemeClr>
        </a:solidFill>
        <a:ln w="12700"/>
      </dgm:spPr>
      <dgm:t>
        <a:bodyPr/>
        <a:lstStyle/>
        <a:p>
          <a:pPr rtl="0"/>
          <a:r>
            <a:rPr lang="ru-RU" sz="1200" b="1" dirty="0" smtClean="0"/>
            <a:t>МО Ржевка</a:t>
          </a:r>
          <a:endParaRPr lang="en-US" sz="1200" b="1" dirty="0"/>
        </a:p>
      </dgm:t>
    </dgm:pt>
    <dgm:pt modelId="{B4AD1F00-7A06-4AEB-8781-2EC0A44F31A8}" type="parTrans" cxnId="{5C10B945-57AC-47E5-A1EC-73BB33A8E626}">
      <dgm:prSet/>
      <dgm:spPr/>
      <dgm:t>
        <a:bodyPr/>
        <a:lstStyle/>
        <a:p>
          <a:endParaRPr lang="en-US"/>
        </a:p>
      </dgm:t>
    </dgm:pt>
    <dgm:pt modelId="{A6675124-EBF6-4BB1-9689-C82A87B08D8F}" type="sibTrans" cxnId="{5C10B945-57AC-47E5-A1EC-73BB33A8E626}">
      <dgm:prSet/>
      <dgm:spPr/>
      <dgm:t>
        <a:bodyPr/>
        <a:lstStyle/>
        <a:p>
          <a:endParaRPr lang="en-US"/>
        </a:p>
      </dgm:t>
    </dgm:pt>
    <dgm:pt modelId="{66562548-E4F9-4F08-AD9A-88BAEBFDB49D}">
      <dgm:prSet/>
      <dgm:spPr>
        <a:solidFill>
          <a:schemeClr val="accent4">
            <a:lumMod val="60000"/>
            <a:lumOff val="40000"/>
          </a:schemeClr>
        </a:solidFill>
        <a:ln w="28575"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pPr rtl="0"/>
          <a:r>
            <a:rPr lang="ru-RU" dirty="0" smtClean="0"/>
            <a:t>Красносельский район</a:t>
          </a:r>
          <a:endParaRPr lang="en-US" dirty="0"/>
        </a:p>
      </dgm:t>
    </dgm:pt>
    <dgm:pt modelId="{22B2073A-49E7-4503-9702-06612E90A205}" type="parTrans" cxnId="{19C57DFB-82F8-4FB8-810F-1D692D29F71B}">
      <dgm:prSet/>
      <dgm:spPr/>
      <dgm:t>
        <a:bodyPr/>
        <a:lstStyle/>
        <a:p>
          <a:endParaRPr lang="en-US"/>
        </a:p>
      </dgm:t>
    </dgm:pt>
    <dgm:pt modelId="{0786D6F2-723D-406B-A2FB-2D06EB487DE6}" type="sibTrans" cxnId="{19C57DFB-82F8-4FB8-810F-1D692D29F71B}">
      <dgm:prSet/>
      <dgm:spPr/>
      <dgm:t>
        <a:bodyPr/>
        <a:lstStyle/>
        <a:p>
          <a:endParaRPr lang="en-US"/>
        </a:p>
      </dgm:t>
    </dgm:pt>
    <dgm:pt modelId="{84854A38-0777-44EF-9A5C-B0778EF29DA3}">
      <dgm:prSet custT="1"/>
      <dgm:spPr>
        <a:solidFill>
          <a:schemeClr val="accent2">
            <a:lumMod val="20000"/>
            <a:lumOff val="80000"/>
            <a:alpha val="90000"/>
          </a:schemeClr>
        </a:solidFill>
        <a:ln w="12700"/>
      </dgm:spPr>
      <dgm:t>
        <a:bodyPr/>
        <a:lstStyle/>
        <a:p>
          <a:pPr rtl="0"/>
          <a:r>
            <a:rPr lang="ru-RU" sz="1200" b="1" dirty="0" smtClean="0"/>
            <a:t>МО Горелово</a:t>
          </a:r>
          <a:endParaRPr lang="en-US" sz="1200" b="1" dirty="0"/>
        </a:p>
      </dgm:t>
    </dgm:pt>
    <dgm:pt modelId="{2E8C19FE-26DB-4BCC-8B69-70BBC259175D}" type="parTrans" cxnId="{8ADB3368-0037-45AA-A673-5EE9594631F8}">
      <dgm:prSet/>
      <dgm:spPr/>
      <dgm:t>
        <a:bodyPr/>
        <a:lstStyle/>
        <a:p>
          <a:endParaRPr lang="en-US"/>
        </a:p>
      </dgm:t>
    </dgm:pt>
    <dgm:pt modelId="{54EC4F69-0CC5-4987-92FE-49E7886707E0}" type="sibTrans" cxnId="{8ADB3368-0037-45AA-A673-5EE9594631F8}">
      <dgm:prSet/>
      <dgm:spPr/>
      <dgm:t>
        <a:bodyPr/>
        <a:lstStyle/>
        <a:p>
          <a:endParaRPr lang="en-US"/>
        </a:p>
      </dgm:t>
    </dgm:pt>
    <dgm:pt modelId="{7635D891-6668-4E05-90E9-41BDA34A586C}">
      <dgm:prSet custT="1"/>
      <dgm:spPr>
        <a:solidFill>
          <a:schemeClr val="accent2">
            <a:lumMod val="20000"/>
            <a:lumOff val="80000"/>
            <a:alpha val="90000"/>
          </a:schemeClr>
        </a:solidFill>
        <a:ln w="12700"/>
      </dgm:spPr>
      <dgm:t>
        <a:bodyPr/>
        <a:lstStyle/>
        <a:p>
          <a:pPr rtl="0"/>
          <a:r>
            <a:rPr lang="ru-RU" sz="1200" b="1" dirty="0" smtClean="0"/>
            <a:t>МО Южно-Приморский</a:t>
          </a:r>
          <a:endParaRPr lang="en-US" sz="1200" b="1" dirty="0"/>
        </a:p>
      </dgm:t>
    </dgm:pt>
    <dgm:pt modelId="{95D0010C-6AD0-42B8-A707-BF5980DE52AA}" type="parTrans" cxnId="{B9FCC8D6-B797-4E6D-9112-4E660BA5DECE}">
      <dgm:prSet/>
      <dgm:spPr/>
      <dgm:t>
        <a:bodyPr/>
        <a:lstStyle/>
        <a:p>
          <a:endParaRPr lang="en-US"/>
        </a:p>
      </dgm:t>
    </dgm:pt>
    <dgm:pt modelId="{08BA9028-2A16-49CC-A30B-8F4F416A817A}" type="sibTrans" cxnId="{B9FCC8D6-B797-4E6D-9112-4E660BA5DECE}">
      <dgm:prSet/>
      <dgm:spPr/>
      <dgm:t>
        <a:bodyPr/>
        <a:lstStyle/>
        <a:p>
          <a:endParaRPr lang="en-US"/>
        </a:p>
      </dgm:t>
    </dgm:pt>
    <dgm:pt modelId="{BBEDE1F6-19AA-4AE8-9E4E-B3E2586C555F}">
      <dgm:prSet custT="1"/>
      <dgm:spPr>
        <a:solidFill>
          <a:schemeClr val="accent2">
            <a:lumMod val="20000"/>
            <a:lumOff val="80000"/>
            <a:alpha val="90000"/>
          </a:schemeClr>
        </a:solidFill>
        <a:ln w="12700"/>
      </dgm:spPr>
      <dgm:t>
        <a:bodyPr/>
        <a:lstStyle/>
        <a:p>
          <a:pPr rtl="0"/>
          <a:r>
            <a:rPr lang="ru-RU" sz="1200" b="1" dirty="0" smtClean="0"/>
            <a:t>МО Сосновая поляна</a:t>
          </a:r>
          <a:endParaRPr lang="en-US" sz="1200" b="1" dirty="0"/>
        </a:p>
      </dgm:t>
    </dgm:pt>
    <dgm:pt modelId="{D70EA1F6-2D56-494D-8E02-DFA8B1F5DDA0}" type="parTrans" cxnId="{CA883C6B-9CA0-4C56-BDFC-3593F723C87D}">
      <dgm:prSet/>
      <dgm:spPr/>
      <dgm:t>
        <a:bodyPr/>
        <a:lstStyle/>
        <a:p>
          <a:endParaRPr lang="en-US"/>
        </a:p>
      </dgm:t>
    </dgm:pt>
    <dgm:pt modelId="{9A0246D0-72C0-4436-BB33-EFCF08544058}" type="sibTrans" cxnId="{CA883C6B-9CA0-4C56-BDFC-3593F723C87D}">
      <dgm:prSet/>
      <dgm:spPr/>
      <dgm:t>
        <a:bodyPr/>
        <a:lstStyle/>
        <a:p>
          <a:endParaRPr lang="en-US"/>
        </a:p>
      </dgm:t>
    </dgm:pt>
    <dgm:pt modelId="{43F4F41F-9584-4CE1-BCA0-300F90DC7684}">
      <dgm:prSet custT="1"/>
      <dgm:spPr>
        <a:solidFill>
          <a:schemeClr val="accent2">
            <a:lumMod val="20000"/>
            <a:lumOff val="80000"/>
            <a:alpha val="90000"/>
          </a:schemeClr>
        </a:solidFill>
        <a:ln w="12700"/>
      </dgm:spPr>
      <dgm:t>
        <a:bodyPr/>
        <a:lstStyle/>
        <a:p>
          <a:pPr rtl="0"/>
          <a:r>
            <a:rPr lang="ru-RU" sz="1200" b="1" dirty="0" smtClean="0"/>
            <a:t>МО Урицк</a:t>
          </a:r>
          <a:endParaRPr lang="en-US" sz="1200" b="1" dirty="0"/>
        </a:p>
      </dgm:t>
    </dgm:pt>
    <dgm:pt modelId="{4E442F46-E295-4F64-A007-20765FDF454C}" type="parTrans" cxnId="{5D4BD89C-5826-40CB-825A-2101117B1E6F}">
      <dgm:prSet/>
      <dgm:spPr/>
      <dgm:t>
        <a:bodyPr/>
        <a:lstStyle/>
        <a:p>
          <a:endParaRPr lang="en-US"/>
        </a:p>
      </dgm:t>
    </dgm:pt>
    <dgm:pt modelId="{D5620388-BB0C-41D0-AB9D-B70F3E16AE4F}" type="sibTrans" cxnId="{5D4BD89C-5826-40CB-825A-2101117B1E6F}">
      <dgm:prSet/>
      <dgm:spPr/>
      <dgm:t>
        <a:bodyPr/>
        <a:lstStyle/>
        <a:p>
          <a:endParaRPr lang="en-US"/>
        </a:p>
      </dgm:t>
    </dgm:pt>
    <dgm:pt modelId="{B5973DA0-FA95-4E6F-AAAC-4735892DC93E}">
      <dgm:prSet custT="1"/>
      <dgm:spPr>
        <a:solidFill>
          <a:schemeClr val="accent2">
            <a:lumMod val="20000"/>
            <a:lumOff val="80000"/>
            <a:alpha val="90000"/>
          </a:schemeClr>
        </a:solidFill>
        <a:ln w="12700"/>
      </dgm:spPr>
      <dgm:t>
        <a:bodyPr/>
        <a:lstStyle/>
        <a:p>
          <a:pPr rtl="0"/>
          <a:r>
            <a:rPr lang="ru-RU" sz="1200" b="1" dirty="0" smtClean="0"/>
            <a:t>МО Константиновское</a:t>
          </a:r>
          <a:endParaRPr lang="en-US" sz="1200" b="1" dirty="0"/>
        </a:p>
      </dgm:t>
    </dgm:pt>
    <dgm:pt modelId="{3316687B-07C0-468A-91CD-06593BAEF2B7}" type="parTrans" cxnId="{29FF2F60-8254-4FB9-BEF8-C00A9B546BF9}">
      <dgm:prSet/>
      <dgm:spPr/>
      <dgm:t>
        <a:bodyPr/>
        <a:lstStyle/>
        <a:p>
          <a:endParaRPr lang="en-US"/>
        </a:p>
      </dgm:t>
    </dgm:pt>
    <dgm:pt modelId="{B1A76EA0-FAD2-4A21-99EF-C45A7DDA4AA1}" type="sibTrans" cxnId="{29FF2F60-8254-4FB9-BEF8-C00A9B546BF9}">
      <dgm:prSet/>
      <dgm:spPr/>
      <dgm:t>
        <a:bodyPr/>
        <a:lstStyle/>
        <a:p>
          <a:endParaRPr lang="en-US"/>
        </a:p>
      </dgm:t>
    </dgm:pt>
    <dgm:pt modelId="{AE5847E6-9B71-4A1A-B280-E68CE9ACA1EC}">
      <dgm:prSet custT="1"/>
      <dgm:spPr>
        <a:solidFill>
          <a:schemeClr val="accent2">
            <a:lumMod val="20000"/>
            <a:lumOff val="80000"/>
            <a:alpha val="90000"/>
          </a:schemeClr>
        </a:solidFill>
        <a:ln w="12700"/>
      </dgm:spPr>
      <dgm:t>
        <a:bodyPr/>
        <a:lstStyle/>
        <a:p>
          <a:pPr rtl="0"/>
          <a:r>
            <a:rPr lang="ru-RU" sz="1200" b="1" dirty="0" smtClean="0"/>
            <a:t>МО Юго-Запад</a:t>
          </a:r>
          <a:endParaRPr lang="en-US" sz="1200" b="1" dirty="0"/>
        </a:p>
      </dgm:t>
    </dgm:pt>
    <dgm:pt modelId="{A69B5AA8-DFA1-472F-A3BC-67DF19A9C833}" type="parTrans" cxnId="{43B8F41F-DBA4-4A77-8C1E-1D16D427AD39}">
      <dgm:prSet/>
      <dgm:spPr/>
      <dgm:t>
        <a:bodyPr/>
        <a:lstStyle/>
        <a:p>
          <a:endParaRPr lang="en-US"/>
        </a:p>
      </dgm:t>
    </dgm:pt>
    <dgm:pt modelId="{1188BA5E-C643-47D7-AB97-3451AFDF1F75}" type="sibTrans" cxnId="{43B8F41F-DBA4-4A77-8C1E-1D16D427AD39}">
      <dgm:prSet/>
      <dgm:spPr/>
      <dgm:t>
        <a:bodyPr/>
        <a:lstStyle/>
        <a:p>
          <a:endParaRPr lang="en-US"/>
        </a:p>
      </dgm:t>
    </dgm:pt>
    <dgm:pt modelId="{5D08ACA4-0257-45F8-8096-35BAB0528227}">
      <dgm:prSet/>
      <dgm:spPr>
        <a:solidFill>
          <a:schemeClr val="accent4">
            <a:lumMod val="60000"/>
            <a:lumOff val="40000"/>
          </a:schemeClr>
        </a:solidFill>
        <a:ln w="28575"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pPr rtl="0"/>
          <a:r>
            <a:rPr lang="ru-RU" dirty="0" smtClean="0"/>
            <a:t>Московский район</a:t>
          </a:r>
          <a:endParaRPr lang="en-US" dirty="0"/>
        </a:p>
      </dgm:t>
    </dgm:pt>
    <dgm:pt modelId="{7E66BE09-4B94-44F8-B102-A981638E55B2}" type="parTrans" cxnId="{754F81DD-FEF2-4D1F-91EF-DE8943FFE531}">
      <dgm:prSet/>
      <dgm:spPr/>
      <dgm:t>
        <a:bodyPr/>
        <a:lstStyle/>
        <a:p>
          <a:endParaRPr lang="en-US"/>
        </a:p>
      </dgm:t>
    </dgm:pt>
    <dgm:pt modelId="{6AE87757-C962-4AC6-B29F-07F595E764C8}" type="sibTrans" cxnId="{754F81DD-FEF2-4D1F-91EF-DE8943FFE531}">
      <dgm:prSet/>
      <dgm:spPr/>
      <dgm:t>
        <a:bodyPr/>
        <a:lstStyle/>
        <a:p>
          <a:endParaRPr lang="en-US"/>
        </a:p>
      </dgm:t>
    </dgm:pt>
    <dgm:pt modelId="{BAF89CB8-662F-4CF7-9489-0FE41081D4D6}">
      <dgm:prSet custT="1"/>
      <dgm:spPr>
        <a:solidFill>
          <a:schemeClr val="accent2">
            <a:lumMod val="20000"/>
            <a:lumOff val="80000"/>
            <a:alpha val="90000"/>
          </a:schemeClr>
        </a:solidFill>
        <a:ln w="12700"/>
      </dgm:spPr>
      <dgm:t>
        <a:bodyPr/>
        <a:lstStyle/>
        <a:p>
          <a:pPr rtl="0"/>
          <a:r>
            <a:rPr lang="ru-RU" sz="1200" b="1" dirty="0" smtClean="0"/>
            <a:t>МО Московская застава</a:t>
          </a:r>
          <a:endParaRPr lang="en-US" sz="1200" b="1" dirty="0"/>
        </a:p>
      </dgm:t>
    </dgm:pt>
    <dgm:pt modelId="{1872C7C5-D982-44C0-A8FC-511F66408A2A}" type="parTrans" cxnId="{E9A920DA-7370-4007-BA0D-E6F5E001E3B6}">
      <dgm:prSet/>
      <dgm:spPr/>
      <dgm:t>
        <a:bodyPr/>
        <a:lstStyle/>
        <a:p>
          <a:endParaRPr lang="en-US"/>
        </a:p>
      </dgm:t>
    </dgm:pt>
    <dgm:pt modelId="{1DCAF298-8333-4022-B976-030A5E063B99}" type="sibTrans" cxnId="{E9A920DA-7370-4007-BA0D-E6F5E001E3B6}">
      <dgm:prSet/>
      <dgm:spPr/>
      <dgm:t>
        <a:bodyPr/>
        <a:lstStyle/>
        <a:p>
          <a:endParaRPr lang="en-US"/>
        </a:p>
      </dgm:t>
    </dgm:pt>
    <dgm:pt modelId="{3A7AE685-7D17-4FC0-98E4-BBDCCE39C6B7}">
      <dgm:prSet custT="1"/>
      <dgm:spPr>
        <a:solidFill>
          <a:schemeClr val="accent2">
            <a:lumMod val="20000"/>
            <a:lumOff val="80000"/>
            <a:alpha val="90000"/>
          </a:schemeClr>
        </a:solidFill>
        <a:ln w="12700"/>
      </dgm:spPr>
      <dgm:t>
        <a:bodyPr/>
        <a:lstStyle/>
        <a:p>
          <a:pPr rtl="0"/>
          <a:r>
            <a:rPr lang="ru-RU" sz="1200" b="1" dirty="0" smtClean="0"/>
            <a:t>МО Гагаринское</a:t>
          </a:r>
          <a:endParaRPr lang="en-US" sz="1200" b="1" dirty="0"/>
        </a:p>
      </dgm:t>
    </dgm:pt>
    <dgm:pt modelId="{FDEFE3AA-04E1-459D-A9AE-2CA5B1BED3C4}" type="parTrans" cxnId="{5E337F8B-6DF9-46BB-8B17-1079837FC3B6}">
      <dgm:prSet/>
      <dgm:spPr/>
      <dgm:t>
        <a:bodyPr/>
        <a:lstStyle/>
        <a:p>
          <a:endParaRPr lang="en-US"/>
        </a:p>
      </dgm:t>
    </dgm:pt>
    <dgm:pt modelId="{CCE8CD05-7527-4A5B-886A-624A2D24AF9F}" type="sibTrans" cxnId="{5E337F8B-6DF9-46BB-8B17-1079837FC3B6}">
      <dgm:prSet/>
      <dgm:spPr/>
      <dgm:t>
        <a:bodyPr/>
        <a:lstStyle/>
        <a:p>
          <a:endParaRPr lang="en-US"/>
        </a:p>
      </dgm:t>
    </dgm:pt>
    <dgm:pt modelId="{6FB662E3-AD83-432A-8D3B-364FAE6CB790}">
      <dgm:prSet custT="1"/>
      <dgm:spPr>
        <a:solidFill>
          <a:schemeClr val="accent2">
            <a:lumMod val="20000"/>
            <a:lumOff val="80000"/>
            <a:alpha val="90000"/>
          </a:schemeClr>
        </a:solidFill>
        <a:ln w="12700"/>
      </dgm:spPr>
      <dgm:t>
        <a:bodyPr/>
        <a:lstStyle/>
        <a:p>
          <a:pPr rtl="0"/>
          <a:r>
            <a:rPr lang="ru-RU" sz="1200" b="1" dirty="0" smtClean="0"/>
            <a:t>МО Новоизмайловское</a:t>
          </a:r>
          <a:endParaRPr lang="en-US" sz="1200" b="1" dirty="0"/>
        </a:p>
      </dgm:t>
    </dgm:pt>
    <dgm:pt modelId="{54917C47-2768-495E-94C8-8C25F5821918}" type="parTrans" cxnId="{372C92E9-2D33-44B2-AD93-A7BFF470785E}">
      <dgm:prSet/>
      <dgm:spPr/>
      <dgm:t>
        <a:bodyPr/>
        <a:lstStyle/>
        <a:p>
          <a:endParaRPr lang="en-US"/>
        </a:p>
      </dgm:t>
    </dgm:pt>
    <dgm:pt modelId="{A0B9FB7F-4103-491C-9AED-0DC8C6C46424}" type="sibTrans" cxnId="{372C92E9-2D33-44B2-AD93-A7BFF470785E}">
      <dgm:prSet/>
      <dgm:spPr/>
      <dgm:t>
        <a:bodyPr/>
        <a:lstStyle/>
        <a:p>
          <a:endParaRPr lang="en-US"/>
        </a:p>
      </dgm:t>
    </dgm:pt>
    <dgm:pt modelId="{24911089-E52C-4607-B554-C182801DC119}">
      <dgm:prSet custT="1"/>
      <dgm:spPr>
        <a:solidFill>
          <a:schemeClr val="accent2">
            <a:lumMod val="20000"/>
            <a:lumOff val="80000"/>
            <a:alpha val="90000"/>
          </a:schemeClr>
        </a:solidFill>
        <a:ln w="12700"/>
      </dgm:spPr>
      <dgm:t>
        <a:bodyPr/>
        <a:lstStyle/>
        <a:p>
          <a:pPr rtl="0"/>
          <a:r>
            <a:rPr lang="ru-RU" sz="1200" b="1" dirty="0" smtClean="0"/>
            <a:t>МО Пулковский меридиан</a:t>
          </a:r>
          <a:endParaRPr lang="en-US" sz="1200" b="1" dirty="0"/>
        </a:p>
      </dgm:t>
    </dgm:pt>
    <dgm:pt modelId="{9DCE1927-29A6-4511-88DD-923EE97F40B5}" type="parTrans" cxnId="{BD369C90-1F92-4419-86AA-DE695171E900}">
      <dgm:prSet/>
      <dgm:spPr/>
      <dgm:t>
        <a:bodyPr/>
        <a:lstStyle/>
        <a:p>
          <a:endParaRPr lang="en-US"/>
        </a:p>
      </dgm:t>
    </dgm:pt>
    <dgm:pt modelId="{18F51A72-3CDE-4E02-AF9B-4EE055AFA187}" type="sibTrans" cxnId="{BD369C90-1F92-4419-86AA-DE695171E900}">
      <dgm:prSet/>
      <dgm:spPr/>
      <dgm:t>
        <a:bodyPr/>
        <a:lstStyle/>
        <a:p>
          <a:endParaRPr lang="en-US"/>
        </a:p>
      </dgm:t>
    </dgm:pt>
    <dgm:pt modelId="{42E0E32A-F274-4960-B57F-EA28CE051247}">
      <dgm:prSet custT="1"/>
      <dgm:spPr>
        <a:solidFill>
          <a:schemeClr val="accent2">
            <a:lumMod val="20000"/>
            <a:lumOff val="80000"/>
            <a:alpha val="90000"/>
          </a:schemeClr>
        </a:solidFill>
        <a:ln w="12700"/>
      </dgm:spPr>
      <dgm:t>
        <a:bodyPr/>
        <a:lstStyle/>
        <a:p>
          <a:pPr rtl="0"/>
          <a:r>
            <a:rPr lang="ru-RU" sz="1200" b="1" dirty="0" smtClean="0"/>
            <a:t>МО Звездное</a:t>
          </a:r>
          <a:endParaRPr lang="en-US" sz="1200" b="1" dirty="0"/>
        </a:p>
      </dgm:t>
    </dgm:pt>
    <dgm:pt modelId="{AD85025E-03AC-4B7E-8CB1-854E3BD45E30}" type="parTrans" cxnId="{5C92FE90-BF6D-4B67-8574-94917025582F}">
      <dgm:prSet/>
      <dgm:spPr/>
      <dgm:t>
        <a:bodyPr/>
        <a:lstStyle/>
        <a:p>
          <a:endParaRPr lang="en-US"/>
        </a:p>
      </dgm:t>
    </dgm:pt>
    <dgm:pt modelId="{C30739E8-2E6B-49A3-B21F-BABCA0F59CAB}" type="sibTrans" cxnId="{5C92FE90-BF6D-4B67-8574-94917025582F}">
      <dgm:prSet/>
      <dgm:spPr/>
      <dgm:t>
        <a:bodyPr/>
        <a:lstStyle/>
        <a:p>
          <a:endParaRPr lang="en-US"/>
        </a:p>
      </dgm:t>
    </dgm:pt>
    <dgm:pt modelId="{06280449-EA5B-4BD0-ACB2-D8A23528D6C0}">
      <dgm:prSet custT="1"/>
      <dgm:spPr>
        <a:solidFill>
          <a:schemeClr val="accent2">
            <a:lumMod val="20000"/>
            <a:lumOff val="80000"/>
            <a:alpha val="90000"/>
          </a:schemeClr>
        </a:solidFill>
        <a:ln w="12700"/>
      </dgm:spPr>
      <dgm:t>
        <a:bodyPr/>
        <a:lstStyle/>
        <a:p>
          <a:pPr rtl="0"/>
          <a:r>
            <a:rPr lang="ru-RU" sz="1200" b="1" dirty="0" smtClean="0"/>
            <a:t>МО Морские ворота</a:t>
          </a:r>
        </a:p>
      </dgm:t>
    </dgm:pt>
    <dgm:pt modelId="{BC26D2DF-37AA-4679-8E54-893159D0891F}" type="parTrans" cxnId="{D826A104-0001-43F0-9CBD-1707324D89E5}">
      <dgm:prSet/>
      <dgm:spPr/>
      <dgm:t>
        <a:bodyPr/>
        <a:lstStyle/>
        <a:p>
          <a:endParaRPr lang="en-US"/>
        </a:p>
      </dgm:t>
    </dgm:pt>
    <dgm:pt modelId="{D779F9C0-71D0-4D82-A3B7-F08CD7FD9762}" type="sibTrans" cxnId="{D826A104-0001-43F0-9CBD-1707324D89E5}">
      <dgm:prSet/>
      <dgm:spPr/>
      <dgm:t>
        <a:bodyPr/>
        <a:lstStyle/>
        <a:p>
          <a:endParaRPr lang="en-US"/>
        </a:p>
      </dgm:t>
    </dgm:pt>
    <dgm:pt modelId="{4979DDB8-0B6C-42EE-AEC7-7C64DC13E67F}" type="pres">
      <dgm:prSet presAssocID="{BB1446C3-AECF-483C-8808-3EE13307BE7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963BF7C-BC32-4435-81E7-CB4AACE6D2B7}" type="pres">
      <dgm:prSet presAssocID="{90C95E65-C183-4B11-95A4-70ACA33A4C10}" presName="root" presStyleCnt="0"/>
      <dgm:spPr/>
      <dgm:t>
        <a:bodyPr/>
        <a:lstStyle/>
        <a:p>
          <a:endParaRPr lang="ru-RU"/>
        </a:p>
      </dgm:t>
    </dgm:pt>
    <dgm:pt modelId="{12E29039-0C7D-4C07-A6B3-209B626CF09E}" type="pres">
      <dgm:prSet presAssocID="{90C95E65-C183-4B11-95A4-70ACA33A4C10}" presName="rootComposite" presStyleCnt="0"/>
      <dgm:spPr/>
      <dgm:t>
        <a:bodyPr/>
        <a:lstStyle/>
        <a:p>
          <a:endParaRPr lang="ru-RU"/>
        </a:p>
      </dgm:t>
    </dgm:pt>
    <dgm:pt modelId="{4A8D9D65-7321-4D70-93A7-9DB92A46E497}" type="pres">
      <dgm:prSet presAssocID="{90C95E65-C183-4B11-95A4-70ACA33A4C10}" presName="rootText" presStyleLbl="node1" presStyleIdx="0" presStyleCnt="4" custScaleX="195401" custLinFactNeighborY="-12047"/>
      <dgm:spPr/>
      <dgm:t>
        <a:bodyPr/>
        <a:lstStyle/>
        <a:p>
          <a:endParaRPr lang="en-US"/>
        </a:p>
      </dgm:t>
    </dgm:pt>
    <dgm:pt modelId="{18D2B52B-AB16-489B-B0F9-0F18A5345060}" type="pres">
      <dgm:prSet presAssocID="{90C95E65-C183-4B11-95A4-70ACA33A4C10}" presName="rootConnector" presStyleLbl="node1" presStyleIdx="0" presStyleCnt="4"/>
      <dgm:spPr/>
      <dgm:t>
        <a:bodyPr/>
        <a:lstStyle/>
        <a:p>
          <a:endParaRPr lang="en-US"/>
        </a:p>
      </dgm:t>
    </dgm:pt>
    <dgm:pt modelId="{1594236C-C716-46F3-8BBB-AE921C59F573}" type="pres">
      <dgm:prSet presAssocID="{90C95E65-C183-4B11-95A4-70ACA33A4C10}" presName="childShape" presStyleCnt="0"/>
      <dgm:spPr/>
      <dgm:t>
        <a:bodyPr/>
        <a:lstStyle/>
        <a:p>
          <a:endParaRPr lang="ru-RU"/>
        </a:p>
      </dgm:t>
    </dgm:pt>
    <dgm:pt modelId="{E1BCD9D3-3E55-4CC2-933F-660CA8506EDC}" type="pres">
      <dgm:prSet presAssocID="{0E38DC59-A08B-45C3-A09B-E1EB15656A6D}" presName="Name13" presStyleLbl="parChTrans1D2" presStyleIdx="0" presStyleCnt="23"/>
      <dgm:spPr/>
      <dgm:t>
        <a:bodyPr/>
        <a:lstStyle/>
        <a:p>
          <a:endParaRPr lang="en-US"/>
        </a:p>
      </dgm:t>
    </dgm:pt>
    <dgm:pt modelId="{BB42AC5A-A9A8-4898-8B0F-5580972115FC}" type="pres">
      <dgm:prSet presAssocID="{3935D5E1-889A-4A59-9D65-7B7480ED18D9}" presName="childText" presStyleLbl="bgAcc1" presStyleIdx="0" presStyleCnt="23" custScaleX="233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106026-F0A1-4F33-9338-55D2F3D21D3B}" type="pres">
      <dgm:prSet presAssocID="{F048E1E6-3B7F-44D5-AFB4-6D83EEE73E1A}" presName="Name13" presStyleLbl="parChTrans1D2" presStyleIdx="1" presStyleCnt="23"/>
      <dgm:spPr/>
      <dgm:t>
        <a:bodyPr/>
        <a:lstStyle/>
        <a:p>
          <a:endParaRPr lang="en-US"/>
        </a:p>
      </dgm:t>
    </dgm:pt>
    <dgm:pt modelId="{4AE73AF6-1E66-4AA9-A09B-61EB13661EE8}" type="pres">
      <dgm:prSet presAssocID="{6ABDBB56-7BB4-4764-94A0-6062AFEB4EA5}" presName="childText" presStyleLbl="bgAcc1" presStyleIdx="1" presStyleCnt="23" custScaleX="233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A32183-E017-4DED-B31C-A9256B04BA87}" type="pres">
      <dgm:prSet presAssocID="{0E71479A-65F4-44B8-97F3-C7BE39CF6FA7}" presName="Name13" presStyleLbl="parChTrans1D2" presStyleIdx="2" presStyleCnt="23"/>
      <dgm:spPr/>
      <dgm:t>
        <a:bodyPr/>
        <a:lstStyle/>
        <a:p>
          <a:endParaRPr lang="en-US"/>
        </a:p>
      </dgm:t>
    </dgm:pt>
    <dgm:pt modelId="{ADB436CB-620A-4D52-8B15-202CFA259B7E}" type="pres">
      <dgm:prSet presAssocID="{C7BA0E15-A9EC-496A-95EA-CFEE6ECC8736}" presName="childText" presStyleLbl="bgAcc1" presStyleIdx="2" presStyleCnt="23" custScaleX="233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4A1045-55E9-4AE4-B34F-0E7CF32F9ED5}" type="pres">
      <dgm:prSet presAssocID="{959AACF2-B0C7-4F20-8404-6381431C9048}" presName="Name13" presStyleLbl="parChTrans1D2" presStyleIdx="3" presStyleCnt="23"/>
      <dgm:spPr/>
      <dgm:t>
        <a:bodyPr/>
        <a:lstStyle/>
        <a:p>
          <a:endParaRPr lang="en-US"/>
        </a:p>
      </dgm:t>
    </dgm:pt>
    <dgm:pt modelId="{172649B4-65CA-46DD-88EE-547AD69A58B4}" type="pres">
      <dgm:prSet presAssocID="{C95DF2BB-B39D-4CE3-A25E-555F226BC0C1}" presName="childText" presStyleLbl="bgAcc1" presStyleIdx="3" presStyleCnt="23" custScaleX="233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B7113E-5546-4CFD-92C1-78A196EEAA0B}" type="pres">
      <dgm:prSet presAssocID="{82AFBDA7-6E8F-4743-B7BA-9A8A5A1C412C}" presName="Name13" presStyleLbl="parChTrans1D2" presStyleIdx="4" presStyleCnt="23"/>
      <dgm:spPr/>
      <dgm:t>
        <a:bodyPr/>
        <a:lstStyle/>
        <a:p>
          <a:endParaRPr lang="en-US"/>
        </a:p>
      </dgm:t>
    </dgm:pt>
    <dgm:pt modelId="{0C580CDF-ED50-454D-8CC2-DD0D844E1ADF}" type="pres">
      <dgm:prSet presAssocID="{84987556-E392-43BE-90A9-51036F8A0F46}" presName="childText" presStyleLbl="bgAcc1" presStyleIdx="4" presStyleCnt="23" custScaleX="233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E741A5-0092-465B-8543-82F5782F1364}" type="pres">
      <dgm:prSet presAssocID="{8A16874E-D332-4BEC-88D4-9FC7B899B0C6}" presName="Name13" presStyleLbl="parChTrans1D2" presStyleIdx="5" presStyleCnt="23"/>
      <dgm:spPr/>
      <dgm:t>
        <a:bodyPr/>
        <a:lstStyle/>
        <a:p>
          <a:endParaRPr lang="en-US"/>
        </a:p>
      </dgm:t>
    </dgm:pt>
    <dgm:pt modelId="{8FB89405-19C8-4760-BB2A-421BB2CF7143}" type="pres">
      <dgm:prSet presAssocID="{8CE28669-A33F-4F51-9F53-F646505530E5}" presName="childText" presStyleLbl="bgAcc1" presStyleIdx="5" presStyleCnt="23" custScaleX="233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18D2D-75F4-46DD-952E-AADE00E65D62}" type="pres">
      <dgm:prSet presAssocID="{BC26D2DF-37AA-4679-8E54-893159D0891F}" presName="Name13" presStyleLbl="parChTrans1D2" presStyleIdx="6" presStyleCnt="23"/>
      <dgm:spPr/>
      <dgm:t>
        <a:bodyPr/>
        <a:lstStyle/>
        <a:p>
          <a:endParaRPr lang="en-US"/>
        </a:p>
      </dgm:t>
    </dgm:pt>
    <dgm:pt modelId="{84D541EF-9B87-4666-9C70-6D31C59BCD88}" type="pres">
      <dgm:prSet presAssocID="{06280449-EA5B-4BD0-ACB2-D8A23528D6C0}" presName="childText" presStyleLbl="bgAcc1" presStyleIdx="6" presStyleCnt="23" custScaleX="2363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D8CFBA-67ED-4F58-AE9E-2CC69ECAD679}" type="pres">
      <dgm:prSet presAssocID="{BAAAD781-55C5-4D40-AF7B-C3001E16A851}" presName="root" presStyleCnt="0"/>
      <dgm:spPr/>
      <dgm:t>
        <a:bodyPr/>
        <a:lstStyle/>
        <a:p>
          <a:endParaRPr lang="ru-RU"/>
        </a:p>
      </dgm:t>
    </dgm:pt>
    <dgm:pt modelId="{6B2D8B40-6FC2-435F-A8DF-9D7B9DB8EFC0}" type="pres">
      <dgm:prSet presAssocID="{BAAAD781-55C5-4D40-AF7B-C3001E16A851}" presName="rootComposite" presStyleCnt="0"/>
      <dgm:spPr/>
      <dgm:t>
        <a:bodyPr/>
        <a:lstStyle/>
        <a:p>
          <a:endParaRPr lang="ru-RU"/>
        </a:p>
      </dgm:t>
    </dgm:pt>
    <dgm:pt modelId="{BF4413AA-6A2F-45EB-A1B1-65680078AD5A}" type="pres">
      <dgm:prSet presAssocID="{BAAAD781-55C5-4D40-AF7B-C3001E16A851}" presName="rootText" presStyleLbl="node1" presStyleIdx="1" presStyleCnt="4" custScaleX="195401" custLinFactNeighborY="-12047"/>
      <dgm:spPr/>
      <dgm:t>
        <a:bodyPr/>
        <a:lstStyle/>
        <a:p>
          <a:endParaRPr lang="en-US"/>
        </a:p>
      </dgm:t>
    </dgm:pt>
    <dgm:pt modelId="{8C45A8DB-5FAC-4D36-A7F1-8C71EA65E034}" type="pres">
      <dgm:prSet presAssocID="{BAAAD781-55C5-4D40-AF7B-C3001E16A851}" presName="rootConnector" presStyleLbl="node1" presStyleIdx="1" presStyleCnt="4"/>
      <dgm:spPr/>
      <dgm:t>
        <a:bodyPr/>
        <a:lstStyle/>
        <a:p>
          <a:endParaRPr lang="en-US"/>
        </a:p>
      </dgm:t>
    </dgm:pt>
    <dgm:pt modelId="{89FB67F7-A1DF-4228-8117-BF4966BBD80C}" type="pres">
      <dgm:prSet presAssocID="{BAAAD781-55C5-4D40-AF7B-C3001E16A851}" presName="childShape" presStyleCnt="0"/>
      <dgm:spPr/>
      <dgm:t>
        <a:bodyPr/>
        <a:lstStyle/>
        <a:p>
          <a:endParaRPr lang="ru-RU"/>
        </a:p>
      </dgm:t>
    </dgm:pt>
    <dgm:pt modelId="{9E7F1D1A-8176-495B-86B7-0153FE590508}" type="pres">
      <dgm:prSet presAssocID="{047C0566-813C-49CD-A168-2E4C6F79858E}" presName="Name13" presStyleLbl="parChTrans1D2" presStyleIdx="7" presStyleCnt="23"/>
      <dgm:spPr/>
      <dgm:t>
        <a:bodyPr/>
        <a:lstStyle/>
        <a:p>
          <a:endParaRPr lang="en-US"/>
        </a:p>
      </dgm:t>
    </dgm:pt>
    <dgm:pt modelId="{60F4566A-F8CE-4D47-B247-F4C9493F5A91}" type="pres">
      <dgm:prSet presAssocID="{EA456276-7AE3-4048-B6DB-152F9DA7E335}" presName="childText" presStyleLbl="bgAcc1" presStyleIdx="7" presStyleCnt="23" custScaleX="233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819B5A-EF7B-4CB0-A433-38C4EBC73FEF}" type="pres">
      <dgm:prSet presAssocID="{BCF40D07-22E2-435E-9A9D-3CB64E6A7FA9}" presName="Name13" presStyleLbl="parChTrans1D2" presStyleIdx="8" presStyleCnt="23"/>
      <dgm:spPr/>
      <dgm:t>
        <a:bodyPr/>
        <a:lstStyle/>
        <a:p>
          <a:endParaRPr lang="en-US"/>
        </a:p>
      </dgm:t>
    </dgm:pt>
    <dgm:pt modelId="{47D919C4-444D-4109-9583-18300B169AAD}" type="pres">
      <dgm:prSet presAssocID="{FDD85B82-68AD-4085-B6B2-83DF2EBF82A5}" presName="childText" presStyleLbl="bgAcc1" presStyleIdx="8" presStyleCnt="23" custScaleX="233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0092CB-2BD4-4E07-94A2-4DAF7C857DE6}" type="pres">
      <dgm:prSet presAssocID="{21F5C202-427F-4FBE-AE60-FF219A5741F0}" presName="Name13" presStyleLbl="parChTrans1D2" presStyleIdx="9" presStyleCnt="23"/>
      <dgm:spPr/>
      <dgm:t>
        <a:bodyPr/>
        <a:lstStyle/>
        <a:p>
          <a:endParaRPr lang="en-US"/>
        </a:p>
      </dgm:t>
    </dgm:pt>
    <dgm:pt modelId="{64154B8E-FAAB-4029-BFB1-4CC49BA46E2D}" type="pres">
      <dgm:prSet presAssocID="{EECA1F29-7AA8-446B-95C4-B77EA4B09D0F}" presName="childText" presStyleLbl="bgAcc1" presStyleIdx="9" presStyleCnt="23" custScaleX="233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89CC9A-89B8-4411-AEEF-B84A07EDDC45}" type="pres">
      <dgm:prSet presAssocID="{45650A6B-8D4D-4546-A510-8F72D14EF315}" presName="Name13" presStyleLbl="parChTrans1D2" presStyleIdx="10" presStyleCnt="23"/>
      <dgm:spPr/>
      <dgm:t>
        <a:bodyPr/>
        <a:lstStyle/>
        <a:p>
          <a:endParaRPr lang="en-US"/>
        </a:p>
      </dgm:t>
    </dgm:pt>
    <dgm:pt modelId="{749766FB-6259-476A-B15C-7E697626DBB7}" type="pres">
      <dgm:prSet presAssocID="{08553785-E61E-4862-9BA6-80B3F4B08842}" presName="childText" presStyleLbl="bgAcc1" presStyleIdx="10" presStyleCnt="23" custScaleX="233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9D220B-8C06-4517-923B-F5972474A01C}" type="pres">
      <dgm:prSet presAssocID="{B4AD1F00-7A06-4AEB-8781-2EC0A44F31A8}" presName="Name13" presStyleLbl="parChTrans1D2" presStyleIdx="11" presStyleCnt="23"/>
      <dgm:spPr/>
      <dgm:t>
        <a:bodyPr/>
        <a:lstStyle/>
        <a:p>
          <a:endParaRPr lang="en-US"/>
        </a:p>
      </dgm:t>
    </dgm:pt>
    <dgm:pt modelId="{24E10B23-A3A8-46F0-9A4B-559AE698FE0A}" type="pres">
      <dgm:prSet presAssocID="{59DE9916-85A3-4F7B-B7D3-99307ADFCAF8}" presName="childText" presStyleLbl="bgAcc1" presStyleIdx="11" presStyleCnt="23" custScaleX="233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B7B53-0E51-40F4-8E4E-13B594AA6D28}" type="pres">
      <dgm:prSet presAssocID="{66562548-E4F9-4F08-AD9A-88BAEBFDB49D}" presName="root" presStyleCnt="0"/>
      <dgm:spPr/>
      <dgm:t>
        <a:bodyPr/>
        <a:lstStyle/>
        <a:p>
          <a:endParaRPr lang="ru-RU"/>
        </a:p>
      </dgm:t>
    </dgm:pt>
    <dgm:pt modelId="{2FD56FE6-F6B7-4FB2-AA73-41B3D5D15C83}" type="pres">
      <dgm:prSet presAssocID="{66562548-E4F9-4F08-AD9A-88BAEBFDB49D}" presName="rootComposite" presStyleCnt="0"/>
      <dgm:spPr/>
      <dgm:t>
        <a:bodyPr/>
        <a:lstStyle/>
        <a:p>
          <a:endParaRPr lang="ru-RU"/>
        </a:p>
      </dgm:t>
    </dgm:pt>
    <dgm:pt modelId="{616A51D9-6324-4E97-9B36-045F3CB7640D}" type="pres">
      <dgm:prSet presAssocID="{66562548-E4F9-4F08-AD9A-88BAEBFDB49D}" presName="rootText" presStyleLbl="node1" presStyleIdx="2" presStyleCnt="4" custScaleX="195401" custLinFactNeighborY="-12047"/>
      <dgm:spPr/>
      <dgm:t>
        <a:bodyPr/>
        <a:lstStyle/>
        <a:p>
          <a:endParaRPr lang="en-US"/>
        </a:p>
      </dgm:t>
    </dgm:pt>
    <dgm:pt modelId="{3664087D-1E3B-4429-ACB6-35F0892892D3}" type="pres">
      <dgm:prSet presAssocID="{66562548-E4F9-4F08-AD9A-88BAEBFDB49D}" presName="rootConnector" presStyleLbl="node1" presStyleIdx="2" presStyleCnt="4"/>
      <dgm:spPr/>
      <dgm:t>
        <a:bodyPr/>
        <a:lstStyle/>
        <a:p>
          <a:endParaRPr lang="en-US"/>
        </a:p>
      </dgm:t>
    </dgm:pt>
    <dgm:pt modelId="{5CED9194-61FA-4C96-9FDE-5883E1AA3368}" type="pres">
      <dgm:prSet presAssocID="{66562548-E4F9-4F08-AD9A-88BAEBFDB49D}" presName="childShape" presStyleCnt="0"/>
      <dgm:spPr/>
      <dgm:t>
        <a:bodyPr/>
        <a:lstStyle/>
        <a:p>
          <a:endParaRPr lang="ru-RU"/>
        </a:p>
      </dgm:t>
    </dgm:pt>
    <dgm:pt modelId="{69584EDA-8D70-46B8-97F9-C364777C9142}" type="pres">
      <dgm:prSet presAssocID="{2E8C19FE-26DB-4BCC-8B69-70BBC259175D}" presName="Name13" presStyleLbl="parChTrans1D2" presStyleIdx="12" presStyleCnt="23"/>
      <dgm:spPr/>
      <dgm:t>
        <a:bodyPr/>
        <a:lstStyle/>
        <a:p>
          <a:endParaRPr lang="en-US"/>
        </a:p>
      </dgm:t>
    </dgm:pt>
    <dgm:pt modelId="{5FA86C53-10B1-4DDD-AC4B-8204F928AC66}" type="pres">
      <dgm:prSet presAssocID="{84854A38-0777-44EF-9A5C-B0778EF29DA3}" presName="childText" presStyleLbl="bgAcc1" presStyleIdx="12" presStyleCnt="23" custScaleX="233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2D51F5-1E6A-47FF-8D79-092F1E28AFE2}" type="pres">
      <dgm:prSet presAssocID="{95D0010C-6AD0-42B8-A707-BF5980DE52AA}" presName="Name13" presStyleLbl="parChTrans1D2" presStyleIdx="13" presStyleCnt="23"/>
      <dgm:spPr/>
      <dgm:t>
        <a:bodyPr/>
        <a:lstStyle/>
        <a:p>
          <a:endParaRPr lang="en-US"/>
        </a:p>
      </dgm:t>
    </dgm:pt>
    <dgm:pt modelId="{B7259F77-21B1-4E04-9D6B-4C072B5BE32E}" type="pres">
      <dgm:prSet presAssocID="{7635D891-6668-4E05-90E9-41BDA34A586C}" presName="childText" presStyleLbl="bgAcc1" presStyleIdx="13" presStyleCnt="23" custScaleX="233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47D4F1-A1B4-43DA-85BE-E6CA3D3A3C71}" type="pres">
      <dgm:prSet presAssocID="{D70EA1F6-2D56-494D-8E02-DFA8B1F5DDA0}" presName="Name13" presStyleLbl="parChTrans1D2" presStyleIdx="14" presStyleCnt="23"/>
      <dgm:spPr/>
      <dgm:t>
        <a:bodyPr/>
        <a:lstStyle/>
        <a:p>
          <a:endParaRPr lang="en-US"/>
        </a:p>
      </dgm:t>
    </dgm:pt>
    <dgm:pt modelId="{DE2F01AB-CECC-4B7E-AC35-33D5A176B521}" type="pres">
      <dgm:prSet presAssocID="{BBEDE1F6-19AA-4AE8-9E4E-B3E2586C555F}" presName="childText" presStyleLbl="bgAcc1" presStyleIdx="14" presStyleCnt="23" custScaleX="233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319A08-4E6D-4CBD-86C8-BC4F49F88629}" type="pres">
      <dgm:prSet presAssocID="{4E442F46-E295-4F64-A007-20765FDF454C}" presName="Name13" presStyleLbl="parChTrans1D2" presStyleIdx="15" presStyleCnt="23"/>
      <dgm:spPr/>
      <dgm:t>
        <a:bodyPr/>
        <a:lstStyle/>
        <a:p>
          <a:endParaRPr lang="en-US"/>
        </a:p>
      </dgm:t>
    </dgm:pt>
    <dgm:pt modelId="{EF7A53F5-60A3-445F-B7F5-766D99BEF39C}" type="pres">
      <dgm:prSet presAssocID="{43F4F41F-9584-4CE1-BCA0-300F90DC7684}" presName="childText" presStyleLbl="bgAcc1" presStyleIdx="15" presStyleCnt="23" custScaleX="233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92659-B094-4437-906C-D156B4AD278D}" type="pres">
      <dgm:prSet presAssocID="{3316687B-07C0-468A-91CD-06593BAEF2B7}" presName="Name13" presStyleLbl="parChTrans1D2" presStyleIdx="16" presStyleCnt="23"/>
      <dgm:spPr/>
      <dgm:t>
        <a:bodyPr/>
        <a:lstStyle/>
        <a:p>
          <a:endParaRPr lang="en-US"/>
        </a:p>
      </dgm:t>
    </dgm:pt>
    <dgm:pt modelId="{3685CC71-4FB8-429B-A1E6-01FAD1C562E5}" type="pres">
      <dgm:prSet presAssocID="{B5973DA0-FA95-4E6F-AAAC-4735892DC93E}" presName="childText" presStyleLbl="bgAcc1" presStyleIdx="16" presStyleCnt="23" custScaleX="233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CE36A9-FC01-4B76-8DF7-AD87649273BB}" type="pres">
      <dgm:prSet presAssocID="{A69B5AA8-DFA1-472F-A3BC-67DF19A9C833}" presName="Name13" presStyleLbl="parChTrans1D2" presStyleIdx="17" presStyleCnt="23"/>
      <dgm:spPr/>
      <dgm:t>
        <a:bodyPr/>
        <a:lstStyle/>
        <a:p>
          <a:endParaRPr lang="en-US"/>
        </a:p>
      </dgm:t>
    </dgm:pt>
    <dgm:pt modelId="{E8E11F27-6A29-451A-86C4-84A1B98B45F9}" type="pres">
      <dgm:prSet presAssocID="{AE5847E6-9B71-4A1A-B280-E68CE9ACA1EC}" presName="childText" presStyleLbl="bgAcc1" presStyleIdx="17" presStyleCnt="23" custScaleX="233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0FF88-61D0-4994-B839-0910088BFC52}" type="pres">
      <dgm:prSet presAssocID="{5D08ACA4-0257-45F8-8096-35BAB0528227}" presName="root" presStyleCnt="0"/>
      <dgm:spPr/>
      <dgm:t>
        <a:bodyPr/>
        <a:lstStyle/>
        <a:p>
          <a:endParaRPr lang="ru-RU"/>
        </a:p>
      </dgm:t>
    </dgm:pt>
    <dgm:pt modelId="{135F95CF-6F3B-4492-95AA-B785A5C63FC6}" type="pres">
      <dgm:prSet presAssocID="{5D08ACA4-0257-45F8-8096-35BAB0528227}" presName="rootComposite" presStyleCnt="0"/>
      <dgm:spPr/>
      <dgm:t>
        <a:bodyPr/>
        <a:lstStyle/>
        <a:p>
          <a:endParaRPr lang="ru-RU"/>
        </a:p>
      </dgm:t>
    </dgm:pt>
    <dgm:pt modelId="{D4C8C3C1-CEE4-4692-94C2-6D896CE9585B}" type="pres">
      <dgm:prSet presAssocID="{5D08ACA4-0257-45F8-8096-35BAB0528227}" presName="rootText" presStyleLbl="node1" presStyleIdx="3" presStyleCnt="4" custScaleX="195401" custLinFactNeighborY="-12047"/>
      <dgm:spPr/>
      <dgm:t>
        <a:bodyPr/>
        <a:lstStyle/>
        <a:p>
          <a:endParaRPr lang="en-US"/>
        </a:p>
      </dgm:t>
    </dgm:pt>
    <dgm:pt modelId="{6A92684A-15A8-4F49-9E32-E38219771BA9}" type="pres">
      <dgm:prSet presAssocID="{5D08ACA4-0257-45F8-8096-35BAB0528227}" presName="rootConnector" presStyleLbl="node1" presStyleIdx="3" presStyleCnt="4"/>
      <dgm:spPr/>
      <dgm:t>
        <a:bodyPr/>
        <a:lstStyle/>
        <a:p>
          <a:endParaRPr lang="en-US"/>
        </a:p>
      </dgm:t>
    </dgm:pt>
    <dgm:pt modelId="{D8D5E682-1345-471C-AB59-19887162726D}" type="pres">
      <dgm:prSet presAssocID="{5D08ACA4-0257-45F8-8096-35BAB0528227}" presName="childShape" presStyleCnt="0"/>
      <dgm:spPr/>
      <dgm:t>
        <a:bodyPr/>
        <a:lstStyle/>
        <a:p>
          <a:endParaRPr lang="ru-RU"/>
        </a:p>
      </dgm:t>
    </dgm:pt>
    <dgm:pt modelId="{B942356E-0F9B-4215-816D-CDECA006867E}" type="pres">
      <dgm:prSet presAssocID="{1872C7C5-D982-44C0-A8FC-511F66408A2A}" presName="Name13" presStyleLbl="parChTrans1D2" presStyleIdx="18" presStyleCnt="23"/>
      <dgm:spPr/>
      <dgm:t>
        <a:bodyPr/>
        <a:lstStyle/>
        <a:p>
          <a:endParaRPr lang="en-US"/>
        </a:p>
      </dgm:t>
    </dgm:pt>
    <dgm:pt modelId="{E0F03163-14A3-4BBF-BE75-BFD30D8526D5}" type="pres">
      <dgm:prSet presAssocID="{BAF89CB8-662F-4CF7-9489-0FE41081D4D6}" presName="childText" presStyleLbl="bgAcc1" presStyleIdx="18" presStyleCnt="23" custScaleX="233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449379-73FC-4A40-BFDF-6D512C9F8C29}" type="pres">
      <dgm:prSet presAssocID="{FDEFE3AA-04E1-459D-A9AE-2CA5B1BED3C4}" presName="Name13" presStyleLbl="parChTrans1D2" presStyleIdx="19" presStyleCnt="23"/>
      <dgm:spPr/>
      <dgm:t>
        <a:bodyPr/>
        <a:lstStyle/>
        <a:p>
          <a:endParaRPr lang="en-US"/>
        </a:p>
      </dgm:t>
    </dgm:pt>
    <dgm:pt modelId="{7086C7C7-0CFE-4DF3-8B46-242E26A355CB}" type="pres">
      <dgm:prSet presAssocID="{3A7AE685-7D17-4FC0-98E4-BBDCCE39C6B7}" presName="childText" presStyleLbl="bgAcc1" presStyleIdx="19" presStyleCnt="23" custScaleX="233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6775CA-5234-46BC-87E6-84F3C413A590}" type="pres">
      <dgm:prSet presAssocID="{54917C47-2768-495E-94C8-8C25F5821918}" presName="Name13" presStyleLbl="parChTrans1D2" presStyleIdx="20" presStyleCnt="23"/>
      <dgm:spPr/>
      <dgm:t>
        <a:bodyPr/>
        <a:lstStyle/>
        <a:p>
          <a:endParaRPr lang="en-US"/>
        </a:p>
      </dgm:t>
    </dgm:pt>
    <dgm:pt modelId="{1083148E-F4EA-488F-8EE5-71E28059BC6B}" type="pres">
      <dgm:prSet presAssocID="{6FB662E3-AD83-432A-8D3B-364FAE6CB790}" presName="childText" presStyleLbl="bgAcc1" presStyleIdx="20" presStyleCnt="23" custScaleX="233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1D8B08-4D44-4112-812B-6F9F3B929346}" type="pres">
      <dgm:prSet presAssocID="{9DCE1927-29A6-4511-88DD-923EE97F40B5}" presName="Name13" presStyleLbl="parChTrans1D2" presStyleIdx="21" presStyleCnt="23"/>
      <dgm:spPr/>
      <dgm:t>
        <a:bodyPr/>
        <a:lstStyle/>
        <a:p>
          <a:endParaRPr lang="en-US"/>
        </a:p>
      </dgm:t>
    </dgm:pt>
    <dgm:pt modelId="{1AC07711-37FB-415C-A1BE-5DD7744656B8}" type="pres">
      <dgm:prSet presAssocID="{24911089-E52C-4607-B554-C182801DC119}" presName="childText" presStyleLbl="bgAcc1" presStyleIdx="21" presStyleCnt="23" custScaleX="233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ABB32D-4E71-40C4-8264-AD9EA3E0C444}" type="pres">
      <dgm:prSet presAssocID="{AD85025E-03AC-4B7E-8CB1-854E3BD45E30}" presName="Name13" presStyleLbl="parChTrans1D2" presStyleIdx="22" presStyleCnt="23"/>
      <dgm:spPr/>
      <dgm:t>
        <a:bodyPr/>
        <a:lstStyle/>
        <a:p>
          <a:endParaRPr lang="en-US"/>
        </a:p>
      </dgm:t>
    </dgm:pt>
    <dgm:pt modelId="{76B7EE62-A2A3-4F1F-8570-95764ABBDF75}" type="pres">
      <dgm:prSet presAssocID="{42E0E32A-F274-4960-B57F-EA28CE051247}" presName="childText" presStyleLbl="bgAcc1" presStyleIdx="22" presStyleCnt="23" custScaleX="233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7AA680-0304-449C-9ED9-47299EBDE504}" type="presOf" srcId="{0E38DC59-A08B-45C3-A09B-E1EB15656A6D}" destId="{E1BCD9D3-3E55-4CC2-933F-660CA8506EDC}" srcOrd="0" destOrd="0" presId="urn:microsoft.com/office/officeart/2005/8/layout/hierarchy3"/>
    <dgm:cxn modelId="{57D66185-DFF4-4492-853E-45CF11E2A4B0}" type="presOf" srcId="{59DE9916-85A3-4F7B-B7D3-99307ADFCAF8}" destId="{24E10B23-A3A8-46F0-9A4B-559AE698FE0A}" srcOrd="0" destOrd="0" presId="urn:microsoft.com/office/officeart/2005/8/layout/hierarchy3"/>
    <dgm:cxn modelId="{249F1AFE-03D8-469C-B399-1CC52C3D764D}" type="presOf" srcId="{BAAAD781-55C5-4D40-AF7B-C3001E16A851}" destId="{BF4413AA-6A2F-45EB-A1B1-65680078AD5A}" srcOrd="0" destOrd="0" presId="urn:microsoft.com/office/officeart/2005/8/layout/hierarchy3"/>
    <dgm:cxn modelId="{BD369C90-1F92-4419-86AA-DE695171E900}" srcId="{5D08ACA4-0257-45F8-8096-35BAB0528227}" destId="{24911089-E52C-4607-B554-C182801DC119}" srcOrd="3" destOrd="0" parTransId="{9DCE1927-29A6-4511-88DD-923EE97F40B5}" sibTransId="{18F51A72-3CDE-4E02-AF9B-4EE055AFA187}"/>
    <dgm:cxn modelId="{14A5C6B9-88C0-4324-8498-40357FD10A32}" type="presOf" srcId="{AD85025E-03AC-4B7E-8CB1-854E3BD45E30}" destId="{8AABB32D-4E71-40C4-8264-AD9EA3E0C444}" srcOrd="0" destOrd="0" presId="urn:microsoft.com/office/officeart/2005/8/layout/hierarchy3"/>
    <dgm:cxn modelId="{2B55EBB9-63BA-41AB-9C3B-84F4D4C4EEC4}" type="presOf" srcId="{45650A6B-8D4D-4546-A510-8F72D14EF315}" destId="{2689CC9A-89B8-4411-AEEF-B84A07EDDC45}" srcOrd="0" destOrd="0" presId="urn:microsoft.com/office/officeart/2005/8/layout/hierarchy3"/>
    <dgm:cxn modelId="{0F1ADA28-5AE4-480E-A97B-FACE4C83A861}" type="presOf" srcId="{047C0566-813C-49CD-A168-2E4C6F79858E}" destId="{9E7F1D1A-8176-495B-86B7-0153FE590508}" srcOrd="0" destOrd="0" presId="urn:microsoft.com/office/officeart/2005/8/layout/hierarchy3"/>
    <dgm:cxn modelId="{E49EF640-AB0A-4591-9E4C-AC97FC841138}" srcId="{90C95E65-C183-4B11-95A4-70ACA33A4C10}" destId="{C7BA0E15-A9EC-496A-95EA-CFEE6ECC8736}" srcOrd="2" destOrd="0" parTransId="{0E71479A-65F4-44B8-97F3-C7BE39CF6FA7}" sibTransId="{DF53877E-9482-4154-BC38-B2503F7033C5}"/>
    <dgm:cxn modelId="{59ADF7E5-CD04-4462-8D21-03946DE9F182}" srcId="{BB1446C3-AECF-483C-8808-3EE13307BE73}" destId="{90C95E65-C183-4B11-95A4-70ACA33A4C10}" srcOrd="0" destOrd="0" parTransId="{5542C26F-E440-49C2-A821-B2FDED9F2726}" sibTransId="{F15007A7-0701-4759-A1AA-0FAD969CE3CC}"/>
    <dgm:cxn modelId="{3E94074A-648F-4D06-9FAB-94EC1E56DB88}" type="presOf" srcId="{66562548-E4F9-4F08-AD9A-88BAEBFDB49D}" destId="{616A51D9-6324-4E97-9B36-045F3CB7640D}" srcOrd="0" destOrd="0" presId="urn:microsoft.com/office/officeart/2005/8/layout/hierarchy3"/>
    <dgm:cxn modelId="{80B21780-A6E8-44F2-A776-E1FDF206407F}" type="presOf" srcId="{5D08ACA4-0257-45F8-8096-35BAB0528227}" destId="{6A92684A-15A8-4F49-9E32-E38219771BA9}" srcOrd="1" destOrd="0" presId="urn:microsoft.com/office/officeart/2005/8/layout/hierarchy3"/>
    <dgm:cxn modelId="{E2A5CD6D-CFD7-44B1-89AA-D8C850527F92}" type="presOf" srcId="{BAF89CB8-662F-4CF7-9489-0FE41081D4D6}" destId="{E0F03163-14A3-4BBF-BE75-BFD30D8526D5}" srcOrd="0" destOrd="0" presId="urn:microsoft.com/office/officeart/2005/8/layout/hierarchy3"/>
    <dgm:cxn modelId="{C49DD5CC-D3D0-41D9-B086-208DBCC3EF75}" type="presOf" srcId="{8CE28669-A33F-4F51-9F53-F646505530E5}" destId="{8FB89405-19C8-4760-BB2A-421BB2CF7143}" srcOrd="0" destOrd="0" presId="urn:microsoft.com/office/officeart/2005/8/layout/hierarchy3"/>
    <dgm:cxn modelId="{B470B14B-F550-4D46-A257-79FCA19E0C41}" type="presOf" srcId="{A69B5AA8-DFA1-472F-A3BC-67DF19A9C833}" destId="{F4CE36A9-FC01-4B76-8DF7-AD87649273BB}" srcOrd="0" destOrd="0" presId="urn:microsoft.com/office/officeart/2005/8/layout/hierarchy3"/>
    <dgm:cxn modelId="{7AD26FB7-0BA1-48D7-B750-B797CDC43DF3}" type="presOf" srcId="{8A16874E-D332-4BEC-88D4-9FC7B899B0C6}" destId="{06E741A5-0092-465B-8543-82F5782F1364}" srcOrd="0" destOrd="0" presId="urn:microsoft.com/office/officeart/2005/8/layout/hierarchy3"/>
    <dgm:cxn modelId="{689EAA81-69D1-4326-A4F3-7F6789BCC0D8}" type="presOf" srcId="{C7BA0E15-A9EC-496A-95EA-CFEE6ECC8736}" destId="{ADB436CB-620A-4D52-8B15-202CFA259B7E}" srcOrd="0" destOrd="0" presId="urn:microsoft.com/office/officeart/2005/8/layout/hierarchy3"/>
    <dgm:cxn modelId="{26EDEDC9-EEE7-432F-BCF3-45B1892F21A8}" type="presOf" srcId="{3935D5E1-889A-4A59-9D65-7B7480ED18D9}" destId="{BB42AC5A-A9A8-4898-8B0F-5580972115FC}" srcOrd="0" destOrd="0" presId="urn:microsoft.com/office/officeart/2005/8/layout/hierarchy3"/>
    <dgm:cxn modelId="{5C92FE90-BF6D-4B67-8574-94917025582F}" srcId="{5D08ACA4-0257-45F8-8096-35BAB0528227}" destId="{42E0E32A-F274-4960-B57F-EA28CE051247}" srcOrd="4" destOrd="0" parTransId="{AD85025E-03AC-4B7E-8CB1-854E3BD45E30}" sibTransId="{C30739E8-2E6B-49A3-B21F-BABCA0F59CAB}"/>
    <dgm:cxn modelId="{25417662-36A7-482B-82CA-F3CE154FD0CB}" type="presOf" srcId="{90C95E65-C183-4B11-95A4-70ACA33A4C10}" destId="{18D2B52B-AB16-489B-B0F9-0F18A5345060}" srcOrd="1" destOrd="0" presId="urn:microsoft.com/office/officeart/2005/8/layout/hierarchy3"/>
    <dgm:cxn modelId="{B9DEBADF-B794-4428-A9A8-B3A09A441CA0}" type="presOf" srcId="{84987556-E392-43BE-90A9-51036F8A0F46}" destId="{0C580CDF-ED50-454D-8CC2-DD0D844E1ADF}" srcOrd="0" destOrd="0" presId="urn:microsoft.com/office/officeart/2005/8/layout/hierarchy3"/>
    <dgm:cxn modelId="{7C54B6D7-7D72-4E55-BF2C-C7ED2AD735E6}" srcId="{BAAAD781-55C5-4D40-AF7B-C3001E16A851}" destId="{EECA1F29-7AA8-446B-95C4-B77EA4B09D0F}" srcOrd="2" destOrd="0" parTransId="{21F5C202-427F-4FBE-AE60-FF219A5741F0}" sibTransId="{C80BC951-747F-47C0-8091-F724CDA0F912}"/>
    <dgm:cxn modelId="{E5F7BD80-C77F-44A6-AB3E-AD24136537DC}" srcId="{BB1446C3-AECF-483C-8808-3EE13307BE73}" destId="{BAAAD781-55C5-4D40-AF7B-C3001E16A851}" srcOrd="1" destOrd="0" parTransId="{38184425-6899-4D09-A68E-0152308FF50A}" sibTransId="{6F4B4B42-D3AF-4E48-9D80-00BC744E8191}"/>
    <dgm:cxn modelId="{FEA9D1AC-0F6C-4BBF-8773-6D937B7347EB}" type="presOf" srcId="{6ABDBB56-7BB4-4764-94A0-6062AFEB4EA5}" destId="{4AE73AF6-1E66-4AA9-A09B-61EB13661EE8}" srcOrd="0" destOrd="0" presId="urn:microsoft.com/office/officeart/2005/8/layout/hierarchy3"/>
    <dgm:cxn modelId="{19C57DFB-82F8-4FB8-810F-1D692D29F71B}" srcId="{BB1446C3-AECF-483C-8808-3EE13307BE73}" destId="{66562548-E4F9-4F08-AD9A-88BAEBFDB49D}" srcOrd="2" destOrd="0" parTransId="{22B2073A-49E7-4503-9702-06612E90A205}" sibTransId="{0786D6F2-723D-406B-A2FB-2D06EB487DE6}"/>
    <dgm:cxn modelId="{C464D874-A59A-46E1-BBD7-47443EE663A6}" srcId="{90C95E65-C183-4B11-95A4-70ACA33A4C10}" destId="{8CE28669-A33F-4F51-9F53-F646505530E5}" srcOrd="5" destOrd="0" parTransId="{8A16874E-D332-4BEC-88D4-9FC7B899B0C6}" sibTransId="{B48E794F-1534-44AD-8294-BA880DE8C484}"/>
    <dgm:cxn modelId="{85DB8C56-6802-4DDA-8E1E-1B354ECF7AEE}" type="presOf" srcId="{959AACF2-B0C7-4F20-8404-6381431C9048}" destId="{9E4A1045-55E9-4AE4-B34F-0E7CF32F9ED5}" srcOrd="0" destOrd="0" presId="urn:microsoft.com/office/officeart/2005/8/layout/hierarchy3"/>
    <dgm:cxn modelId="{A16E6469-AEA3-4B19-B8EB-903C7209808A}" type="presOf" srcId="{08553785-E61E-4862-9BA6-80B3F4B08842}" destId="{749766FB-6259-476A-B15C-7E697626DBB7}" srcOrd="0" destOrd="0" presId="urn:microsoft.com/office/officeart/2005/8/layout/hierarchy3"/>
    <dgm:cxn modelId="{B37AEA21-CCA3-44AD-9FA4-48DB35E9D191}" type="presOf" srcId="{6FB662E3-AD83-432A-8D3B-364FAE6CB790}" destId="{1083148E-F4EA-488F-8EE5-71E28059BC6B}" srcOrd="0" destOrd="0" presId="urn:microsoft.com/office/officeart/2005/8/layout/hierarchy3"/>
    <dgm:cxn modelId="{2DE55A55-3CB0-4A77-A7DB-FEF37A50CBA2}" type="presOf" srcId="{BBEDE1F6-19AA-4AE8-9E4E-B3E2586C555F}" destId="{DE2F01AB-CECC-4B7E-AC35-33D5A176B521}" srcOrd="0" destOrd="0" presId="urn:microsoft.com/office/officeart/2005/8/layout/hierarchy3"/>
    <dgm:cxn modelId="{487DFD27-608F-4ED0-B492-956FA3667373}" srcId="{90C95E65-C183-4B11-95A4-70ACA33A4C10}" destId="{6ABDBB56-7BB4-4764-94A0-6062AFEB4EA5}" srcOrd="1" destOrd="0" parTransId="{F048E1E6-3B7F-44D5-AFB4-6D83EEE73E1A}" sibTransId="{647FEF79-2D3E-4DC8-A043-F5563D224ED0}"/>
    <dgm:cxn modelId="{8ADB3368-0037-45AA-A673-5EE9594631F8}" srcId="{66562548-E4F9-4F08-AD9A-88BAEBFDB49D}" destId="{84854A38-0777-44EF-9A5C-B0778EF29DA3}" srcOrd="0" destOrd="0" parTransId="{2E8C19FE-26DB-4BCC-8B69-70BBC259175D}" sibTransId="{54EC4F69-0CC5-4987-92FE-49E7886707E0}"/>
    <dgm:cxn modelId="{77778179-CF6C-48E6-A060-DECA30F4E92C}" type="presOf" srcId="{F048E1E6-3B7F-44D5-AFB4-6D83EEE73E1A}" destId="{B9106026-F0A1-4F33-9338-55D2F3D21D3B}" srcOrd="0" destOrd="0" presId="urn:microsoft.com/office/officeart/2005/8/layout/hierarchy3"/>
    <dgm:cxn modelId="{52640147-5FF1-4234-98B6-DF7E67D43513}" type="presOf" srcId="{66562548-E4F9-4F08-AD9A-88BAEBFDB49D}" destId="{3664087D-1E3B-4429-ACB6-35F0892892D3}" srcOrd="1" destOrd="0" presId="urn:microsoft.com/office/officeart/2005/8/layout/hierarchy3"/>
    <dgm:cxn modelId="{57B8FE4E-D07D-435E-82E7-75A591E10854}" type="presOf" srcId="{FDEFE3AA-04E1-459D-A9AE-2CA5B1BED3C4}" destId="{9D449379-73FC-4A40-BFDF-6D512C9F8C29}" srcOrd="0" destOrd="0" presId="urn:microsoft.com/office/officeart/2005/8/layout/hierarchy3"/>
    <dgm:cxn modelId="{1AB8B52A-EAF6-4663-801A-ACE19A6C3258}" type="presOf" srcId="{4E442F46-E295-4F64-A007-20765FDF454C}" destId="{22319A08-4E6D-4CBD-86C8-BC4F49F88629}" srcOrd="0" destOrd="0" presId="urn:microsoft.com/office/officeart/2005/8/layout/hierarchy3"/>
    <dgm:cxn modelId="{5A6BC2BD-A365-48D4-86C4-7EE0F496E983}" srcId="{BAAAD781-55C5-4D40-AF7B-C3001E16A851}" destId="{08553785-E61E-4862-9BA6-80B3F4B08842}" srcOrd="3" destOrd="0" parTransId="{45650A6B-8D4D-4546-A510-8F72D14EF315}" sibTransId="{B66D1109-9395-41B9-8128-4A330D91D61A}"/>
    <dgm:cxn modelId="{55A1B777-2BA4-458C-8906-DDB7E474EC9E}" type="presOf" srcId="{FDD85B82-68AD-4085-B6B2-83DF2EBF82A5}" destId="{47D919C4-444D-4109-9583-18300B169AAD}" srcOrd="0" destOrd="0" presId="urn:microsoft.com/office/officeart/2005/8/layout/hierarchy3"/>
    <dgm:cxn modelId="{A1CE40CF-12C6-4374-B892-96A2E764B9A5}" type="presOf" srcId="{AE5847E6-9B71-4A1A-B280-E68CE9ACA1EC}" destId="{E8E11F27-6A29-451A-86C4-84A1B98B45F9}" srcOrd="0" destOrd="0" presId="urn:microsoft.com/office/officeart/2005/8/layout/hierarchy3"/>
    <dgm:cxn modelId="{648F8970-7CFE-4873-BFE8-41DDC0AF4583}" type="presOf" srcId="{90C95E65-C183-4B11-95A4-70ACA33A4C10}" destId="{4A8D9D65-7321-4D70-93A7-9DB92A46E497}" srcOrd="0" destOrd="0" presId="urn:microsoft.com/office/officeart/2005/8/layout/hierarchy3"/>
    <dgm:cxn modelId="{C7C26144-5149-4B31-AF35-6624C2C9789E}" type="presOf" srcId="{C95DF2BB-B39D-4CE3-A25E-555F226BC0C1}" destId="{172649B4-65CA-46DD-88EE-547AD69A58B4}" srcOrd="0" destOrd="0" presId="urn:microsoft.com/office/officeart/2005/8/layout/hierarchy3"/>
    <dgm:cxn modelId="{30E5EA19-68DC-42AC-BC65-F61651E1B2C9}" type="presOf" srcId="{84854A38-0777-44EF-9A5C-B0778EF29DA3}" destId="{5FA86C53-10B1-4DDD-AC4B-8204F928AC66}" srcOrd="0" destOrd="0" presId="urn:microsoft.com/office/officeart/2005/8/layout/hierarchy3"/>
    <dgm:cxn modelId="{A1F4E643-E314-4DDC-80BC-3EC8BEE6C3DD}" type="presOf" srcId="{BB1446C3-AECF-483C-8808-3EE13307BE73}" destId="{4979DDB8-0B6C-42EE-AEC7-7C64DC13E67F}" srcOrd="0" destOrd="0" presId="urn:microsoft.com/office/officeart/2005/8/layout/hierarchy3"/>
    <dgm:cxn modelId="{372C92E9-2D33-44B2-AD93-A7BFF470785E}" srcId="{5D08ACA4-0257-45F8-8096-35BAB0528227}" destId="{6FB662E3-AD83-432A-8D3B-364FAE6CB790}" srcOrd="2" destOrd="0" parTransId="{54917C47-2768-495E-94C8-8C25F5821918}" sibTransId="{A0B9FB7F-4103-491C-9AED-0DC8C6C46424}"/>
    <dgm:cxn modelId="{3ACD2A7D-6426-4994-8F52-028DD6E79072}" type="presOf" srcId="{B5973DA0-FA95-4E6F-AAAC-4735892DC93E}" destId="{3685CC71-4FB8-429B-A1E6-01FAD1C562E5}" srcOrd="0" destOrd="0" presId="urn:microsoft.com/office/officeart/2005/8/layout/hierarchy3"/>
    <dgm:cxn modelId="{7E2D76A5-732B-4051-9E32-10DF5C3DC28D}" type="presOf" srcId="{42E0E32A-F274-4960-B57F-EA28CE051247}" destId="{76B7EE62-A2A3-4F1F-8570-95764ABBDF75}" srcOrd="0" destOrd="0" presId="urn:microsoft.com/office/officeart/2005/8/layout/hierarchy3"/>
    <dgm:cxn modelId="{5E337F8B-6DF9-46BB-8B17-1079837FC3B6}" srcId="{5D08ACA4-0257-45F8-8096-35BAB0528227}" destId="{3A7AE685-7D17-4FC0-98E4-BBDCCE39C6B7}" srcOrd="1" destOrd="0" parTransId="{FDEFE3AA-04E1-459D-A9AE-2CA5B1BED3C4}" sibTransId="{CCE8CD05-7527-4A5B-886A-624A2D24AF9F}"/>
    <dgm:cxn modelId="{B9FCC8D6-B797-4E6D-9112-4E660BA5DECE}" srcId="{66562548-E4F9-4F08-AD9A-88BAEBFDB49D}" destId="{7635D891-6668-4E05-90E9-41BDA34A586C}" srcOrd="1" destOrd="0" parTransId="{95D0010C-6AD0-42B8-A707-BF5980DE52AA}" sibTransId="{08BA9028-2A16-49CC-A30B-8F4F416A817A}"/>
    <dgm:cxn modelId="{1A828177-95FD-4842-8D09-8AFAD0CC75A0}" type="presOf" srcId="{BAAAD781-55C5-4D40-AF7B-C3001E16A851}" destId="{8C45A8DB-5FAC-4D36-A7F1-8C71EA65E034}" srcOrd="1" destOrd="0" presId="urn:microsoft.com/office/officeart/2005/8/layout/hierarchy3"/>
    <dgm:cxn modelId="{0341E0F1-BBC4-48AE-898F-A9DE5D3E14BF}" type="presOf" srcId="{EA456276-7AE3-4048-B6DB-152F9DA7E335}" destId="{60F4566A-F8CE-4D47-B247-F4C9493F5A91}" srcOrd="0" destOrd="0" presId="urn:microsoft.com/office/officeart/2005/8/layout/hierarchy3"/>
    <dgm:cxn modelId="{74FEB8BC-19EC-458E-BA20-6F4FE71EF58C}" type="presOf" srcId="{9DCE1927-29A6-4511-88DD-923EE97F40B5}" destId="{CA1D8B08-4D44-4112-812B-6F9F3B929346}" srcOrd="0" destOrd="0" presId="urn:microsoft.com/office/officeart/2005/8/layout/hierarchy3"/>
    <dgm:cxn modelId="{AFB48383-8716-4FE1-AE87-68BB3F6C6C51}" type="presOf" srcId="{54917C47-2768-495E-94C8-8C25F5821918}" destId="{B16775CA-5234-46BC-87E6-84F3C413A590}" srcOrd="0" destOrd="0" presId="urn:microsoft.com/office/officeart/2005/8/layout/hierarchy3"/>
    <dgm:cxn modelId="{29FF2F60-8254-4FB9-BEF8-C00A9B546BF9}" srcId="{66562548-E4F9-4F08-AD9A-88BAEBFDB49D}" destId="{B5973DA0-FA95-4E6F-AAAC-4735892DC93E}" srcOrd="4" destOrd="0" parTransId="{3316687B-07C0-468A-91CD-06593BAEF2B7}" sibTransId="{B1A76EA0-FAD2-4A21-99EF-C45A7DDA4AA1}"/>
    <dgm:cxn modelId="{D9DB8F76-BCA6-4213-AE6C-CC48A72633A3}" type="presOf" srcId="{95D0010C-6AD0-42B8-A707-BF5980DE52AA}" destId="{0C2D51F5-1E6A-47FF-8D79-092F1E28AFE2}" srcOrd="0" destOrd="0" presId="urn:microsoft.com/office/officeart/2005/8/layout/hierarchy3"/>
    <dgm:cxn modelId="{7C097747-0DC6-4B19-9820-3B4E7DE9ADBA}" type="presOf" srcId="{7635D891-6668-4E05-90E9-41BDA34A586C}" destId="{B7259F77-21B1-4E04-9D6B-4C072B5BE32E}" srcOrd="0" destOrd="0" presId="urn:microsoft.com/office/officeart/2005/8/layout/hierarchy3"/>
    <dgm:cxn modelId="{5278224A-7A90-433E-9BA5-2E28E38AEE7E}" type="presOf" srcId="{B4AD1F00-7A06-4AEB-8781-2EC0A44F31A8}" destId="{D09D220B-8C06-4517-923B-F5972474A01C}" srcOrd="0" destOrd="0" presId="urn:microsoft.com/office/officeart/2005/8/layout/hierarchy3"/>
    <dgm:cxn modelId="{2C80335D-67F6-4F29-B10A-B41B35B182FF}" type="presOf" srcId="{82AFBDA7-6E8F-4743-B7BA-9A8A5A1C412C}" destId="{9FB7113E-5546-4CFD-92C1-78A196EEAA0B}" srcOrd="0" destOrd="0" presId="urn:microsoft.com/office/officeart/2005/8/layout/hierarchy3"/>
    <dgm:cxn modelId="{B628F313-63C2-4754-B5F1-9A647551F8D4}" type="presOf" srcId="{21F5C202-427F-4FBE-AE60-FF219A5741F0}" destId="{8A0092CB-2BD4-4E07-94A2-4DAF7C857DE6}" srcOrd="0" destOrd="0" presId="urn:microsoft.com/office/officeart/2005/8/layout/hierarchy3"/>
    <dgm:cxn modelId="{63116CE6-5407-469F-ACC3-D799CFCC660F}" type="presOf" srcId="{3316687B-07C0-468A-91CD-06593BAEF2B7}" destId="{FEC92659-B094-4437-906C-D156B4AD278D}" srcOrd="0" destOrd="0" presId="urn:microsoft.com/office/officeart/2005/8/layout/hierarchy3"/>
    <dgm:cxn modelId="{6CFEBCE0-0ED9-4C4E-848B-A7E9C9E057F2}" type="presOf" srcId="{2E8C19FE-26DB-4BCC-8B69-70BBC259175D}" destId="{69584EDA-8D70-46B8-97F9-C364777C9142}" srcOrd="0" destOrd="0" presId="urn:microsoft.com/office/officeart/2005/8/layout/hierarchy3"/>
    <dgm:cxn modelId="{CA883C6B-9CA0-4C56-BDFC-3593F723C87D}" srcId="{66562548-E4F9-4F08-AD9A-88BAEBFDB49D}" destId="{BBEDE1F6-19AA-4AE8-9E4E-B3E2586C555F}" srcOrd="2" destOrd="0" parTransId="{D70EA1F6-2D56-494D-8E02-DFA8B1F5DDA0}" sibTransId="{9A0246D0-72C0-4436-BB33-EFCF08544058}"/>
    <dgm:cxn modelId="{850192A7-73C0-402A-80D3-100BDD4ACEEA}" type="presOf" srcId="{0E71479A-65F4-44B8-97F3-C7BE39CF6FA7}" destId="{40A32183-E017-4DED-B31C-A9256B04BA87}" srcOrd="0" destOrd="0" presId="urn:microsoft.com/office/officeart/2005/8/layout/hierarchy3"/>
    <dgm:cxn modelId="{345B8AD5-E7C7-4551-8D43-E07CA9827617}" srcId="{BAAAD781-55C5-4D40-AF7B-C3001E16A851}" destId="{EA456276-7AE3-4048-B6DB-152F9DA7E335}" srcOrd="0" destOrd="0" parTransId="{047C0566-813C-49CD-A168-2E4C6F79858E}" sibTransId="{4A6B94A5-CB37-4187-BEE2-0C72BAE95DB7}"/>
    <dgm:cxn modelId="{5685F10A-A83A-40AE-9191-413E78AFED45}" type="presOf" srcId="{5D08ACA4-0257-45F8-8096-35BAB0528227}" destId="{D4C8C3C1-CEE4-4692-94C2-6D896CE9585B}" srcOrd="0" destOrd="0" presId="urn:microsoft.com/office/officeart/2005/8/layout/hierarchy3"/>
    <dgm:cxn modelId="{43B8F41F-DBA4-4A77-8C1E-1D16D427AD39}" srcId="{66562548-E4F9-4F08-AD9A-88BAEBFDB49D}" destId="{AE5847E6-9B71-4A1A-B280-E68CE9ACA1EC}" srcOrd="5" destOrd="0" parTransId="{A69B5AA8-DFA1-472F-A3BC-67DF19A9C833}" sibTransId="{1188BA5E-C643-47D7-AB97-3451AFDF1F75}"/>
    <dgm:cxn modelId="{BC7B33FD-D119-4430-95CD-C1806B29DC87}" srcId="{90C95E65-C183-4B11-95A4-70ACA33A4C10}" destId="{C95DF2BB-B39D-4CE3-A25E-555F226BC0C1}" srcOrd="3" destOrd="0" parTransId="{959AACF2-B0C7-4F20-8404-6381431C9048}" sibTransId="{A0CDC9B1-549C-4BA6-9F56-2B5CAFF117C8}"/>
    <dgm:cxn modelId="{47BCF23D-BC6A-4E24-B140-7FD87D4B8B25}" type="presOf" srcId="{43F4F41F-9584-4CE1-BCA0-300F90DC7684}" destId="{EF7A53F5-60A3-445F-B7F5-766D99BEF39C}" srcOrd="0" destOrd="0" presId="urn:microsoft.com/office/officeart/2005/8/layout/hierarchy3"/>
    <dgm:cxn modelId="{340E16C8-91DE-4386-B8B0-CF8714B2A057}" type="presOf" srcId="{3A7AE685-7D17-4FC0-98E4-BBDCCE39C6B7}" destId="{7086C7C7-0CFE-4DF3-8B46-242E26A355CB}" srcOrd="0" destOrd="0" presId="urn:microsoft.com/office/officeart/2005/8/layout/hierarchy3"/>
    <dgm:cxn modelId="{0DF33538-6A62-4334-9713-C138032EE53A}" type="presOf" srcId="{BC26D2DF-37AA-4679-8E54-893159D0891F}" destId="{18D18D2D-75F4-46DD-952E-AADE00E65D62}" srcOrd="0" destOrd="0" presId="urn:microsoft.com/office/officeart/2005/8/layout/hierarchy3"/>
    <dgm:cxn modelId="{BF597E0D-23AB-4F05-89D5-2A2A96083E75}" type="presOf" srcId="{BCF40D07-22E2-435E-9A9D-3CB64E6A7FA9}" destId="{B4819B5A-EF7B-4CB0-A433-38C4EBC73FEF}" srcOrd="0" destOrd="0" presId="urn:microsoft.com/office/officeart/2005/8/layout/hierarchy3"/>
    <dgm:cxn modelId="{754F81DD-FEF2-4D1F-91EF-DE8943FFE531}" srcId="{BB1446C3-AECF-483C-8808-3EE13307BE73}" destId="{5D08ACA4-0257-45F8-8096-35BAB0528227}" srcOrd="3" destOrd="0" parTransId="{7E66BE09-4B94-44F8-B102-A981638E55B2}" sibTransId="{6AE87757-C962-4AC6-B29F-07F595E764C8}"/>
    <dgm:cxn modelId="{47449818-BE2F-467D-8675-A913378BF36E}" type="presOf" srcId="{D70EA1F6-2D56-494D-8E02-DFA8B1F5DDA0}" destId="{0B47D4F1-A1B4-43DA-85BE-E6CA3D3A3C71}" srcOrd="0" destOrd="0" presId="urn:microsoft.com/office/officeart/2005/8/layout/hierarchy3"/>
    <dgm:cxn modelId="{5D4BD89C-5826-40CB-825A-2101117B1E6F}" srcId="{66562548-E4F9-4F08-AD9A-88BAEBFDB49D}" destId="{43F4F41F-9584-4CE1-BCA0-300F90DC7684}" srcOrd="3" destOrd="0" parTransId="{4E442F46-E295-4F64-A007-20765FDF454C}" sibTransId="{D5620388-BB0C-41D0-AB9D-B70F3E16AE4F}"/>
    <dgm:cxn modelId="{D826A104-0001-43F0-9CBD-1707324D89E5}" srcId="{90C95E65-C183-4B11-95A4-70ACA33A4C10}" destId="{06280449-EA5B-4BD0-ACB2-D8A23528D6C0}" srcOrd="6" destOrd="0" parTransId="{BC26D2DF-37AA-4679-8E54-893159D0891F}" sibTransId="{D779F9C0-71D0-4D82-A3B7-F08CD7FD9762}"/>
    <dgm:cxn modelId="{1D0F458F-7814-4CA3-A365-BC7283FE54D2}" type="presOf" srcId="{06280449-EA5B-4BD0-ACB2-D8A23528D6C0}" destId="{84D541EF-9B87-4666-9C70-6D31C59BCD88}" srcOrd="0" destOrd="0" presId="urn:microsoft.com/office/officeart/2005/8/layout/hierarchy3"/>
    <dgm:cxn modelId="{CBC16B40-5B94-4049-8D1D-CF8C335683BB}" type="presOf" srcId="{1872C7C5-D982-44C0-A8FC-511F66408A2A}" destId="{B942356E-0F9B-4215-816D-CDECA006867E}" srcOrd="0" destOrd="0" presId="urn:microsoft.com/office/officeart/2005/8/layout/hierarchy3"/>
    <dgm:cxn modelId="{A7F561BB-E413-46D9-873C-1F6324EF3B3F}" type="presOf" srcId="{EECA1F29-7AA8-446B-95C4-B77EA4B09D0F}" destId="{64154B8E-FAAB-4029-BFB1-4CC49BA46E2D}" srcOrd="0" destOrd="0" presId="urn:microsoft.com/office/officeart/2005/8/layout/hierarchy3"/>
    <dgm:cxn modelId="{E9A920DA-7370-4007-BA0D-E6F5E001E3B6}" srcId="{5D08ACA4-0257-45F8-8096-35BAB0528227}" destId="{BAF89CB8-662F-4CF7-9489-0FE41081D4D6}" srcOrd="0" destOrd="0" parTransId="{1872C7C5-D982-44C0-A8FC-511F66408A2A}" sibTransId="{1DCAF298-8333-4022-B976-030A5E063B99}"/>
    <dgm:cxn modelId="{C4D9A176-A96A-4431-BAAD-E3E64CD92036}" srcId="{BAAAD781-55C5-4D40-AF7B-C3001E16A851}" destId="{FDD85B82-68AD-4085-B6B2-83DF2EBF82A5}" srcOrd="1" destOrd="0" parTransId="{BCF40D07-22E2-435E-9A9D-3CB64E6A7FA9}" sibTransId="{70540956-9AFD-489C-9043-58FE43DDDA14}"/>
    <dgm:cxn modelId="{5BB4DD6C-FD5E-4C4A-93CB-330ACE40D1D5}" srcId="{90C95E65-C183-4B11-95A4-70ACA33A4C10}" destId="{84987556-E392-43BE-90A9-51036F8A0F46}" srcOrd="4" destOrd="0" parTransId="{82AFBDA7-6E8F-4743-B7BA-9A8A5A1C412C}" sibTransId="{AF1B12BE-FC34-456A-92A8-B78E3F8C2DB6}"/>
    <dgm:cxn modelId="{133C0BB3-6A66-4832-B34B-23C2EE03A96F}" type="presOf" srcId="{24911089-E52C-4607-B554-C182801DC119}" destId="{1AC07711-37FB-415C-A1BE-5DD7744656B8}" srcOrd="0" destOrd="0" presId="urn:microsoft.com/office/officeart/2005/8/layout/hierarchy3"/>
    <dgm:cxn modelId="{A033EF14-6BC5-4DFD-BD1D-8BABB57D0A2A}" srcId="{90C95E65-C183-4B11-95A4-70ACA33A4C10}" destId="{3935D5E1-889A-4A59-9D65-7B7480ED18D9}" srcOrd="0" destOrd="0" parTransId="{0E38DC59-A08B-45C3-A09B-E1EB15656A6D}" sibTransId="{6255EA64-7105-4A09-86C1-7E991FADCE0F}"/>
    <dgm:cxn modelId="{5C10B945-57AC-47E5-A1EC-73BB33A8E626}" srcId="{BAAAD781-55C5-4D40-AF7B-C3001E16A851}" destId="{59DE9916-85A3-4F7B-B7D3-99307ADFCAF8}" srcOrd="4" destOrd="0" parTransId="{B4AD1F00-7A06-4AEB-8781-2EC0A44F31A8}" sibTransId="{A6675124-EBF6-4BB1-9689-C82A87B08D8F}"/>
    <dgm:cxn modelId="{4FE47706-A0F5-4386-9CE9-22A92E966F0E}" type="presParOf" srcId="{4979DDB8-0B6C-42EE-AEC7-7C64DC13E67F}" destId="{5963BF7C-BC32-4435-81E7-CB4AACE6D2B7}" srcOrd="0" destOrd="0" presId="urn:microsoft.com/office/officeart/2005/8/layout/hierarchy3"/>
    <dgm:cxn modelId="{456567FE-5DDC-4B8E-BA02-2098326B41B3}" type="presParOf" srcId="{5963BF7C-BC32-4435-81E7-CB4AACE6D2B7}" destId="{12E29039-0C7D-4C07-A6B3-209B626CF09E}" srcOrd="0" destOrd="0" presId="urn:microsoft.com/office/officeart/2005/8/layout/hierarchy3"/>
    <dgm:cxn modelId="{3AB3698D-60E2-44A3-A424-FDC2562A2CBC}" type="presParOf" srcId="{12E29039-0C7D-4C07-A6B3-209B626CF09E}" destId="{4A8D9D65-7321-4D70-93A7-9DB92A46E497}" srcOrd="0" destOrd="0" presId="urn:microsoft.com/office/officeart/2005/8/layout/hierarchy3"/>
    <dgm:cxn modelId="{93CA66CB-2977-4CC3-A834-A3A9DFCA39BE}" type="presParOf" srcId="{12E29039-0C7D-4C07-A6B3-209B626CF09E}" destId="{18D2B52B-AB16-489B-B0F9-0F18A5345060}" srcOrd="1" destOrd="0" presId="urn:microsoft.com/office/officeart/2005/8/layout/hierarchy3"/>
    <dgm:cxn modelId="{B392D1C3-DFC8-4E39-9FB5-764BBA63A565}" type="presParOf" srcId="{5963BF7C-BC32-4435-81E7-CB4AACE6D2B7}" destId="{1594236C-C716-46F3-8BBB-AE921C59F573}" srcOrd="1" destOrd="0" presId="urn:microsoft.com/office/officeart/2005/8/layout/hierarchy3"/>
    <dgm:cxn modelId="{D2B0CC32-31C4-45DA-B0A3-A923F1E523B9}" type="presParOf" srcId="{1594236C-C716-46F3-8BBB-AE921C59F573}" destId="{E1BCD9D3-3E55-4CC2-933F-660CA8506EDC}" srcOrd="0" destOrd="0" presId="urn:microsoft.com/office/officeart/2005/8/layout/hierarchy3"/>
    <dgm:cxn modelId="{F202E054-8675-4F5F-9705-6A198C9DC3C2}" type="presParOf" srcId="{1594236C-C716-46F3-8BBB-AE921C59F573}" destId="{BB42AC5A-A9A8-4898-8B0F-5580972115FC}" srcOrd="1" destOrd="0" presId="urn:microsoft.com/office/officeart/2005/8/layout/hierarchy3"/>
    <dgm:cxn modelId="{2006CED7-479F-447D-9D30-B1416AC35EAC}" type="presParOf" srcId="{1594236C-C716-46F3-8BBB-AE921C59F573}" destId="{B9106026-F0A1-4F33-9338-55D2F3D21D3B}" srcOrd="2" destOrd="0" presId="urn:microsoft.com/office/officeart/2005/8/layout/hierarchy3"/>
    <dgm:cxn modelId="{D83376B7-6AF7-43E8-BE56-DA0CF3B8B5EE}" type="presParOf" srcId="{1594236C-C716-46F3-8BBB-AE921C59F573}" destId="{4AE73AF6-1E66-4AA9-A09B-61EB13661EE8}" srcOrd="3" destOrd="0" presId="urn:microsoft.com/office/officeart/2005/8/layout/hierarchy3"/>
    <dgm:cxn modelId="{6A84CD94-4715-474C-9C75-5B3C9A53BDAF}" type="presParOf" srcId="{1594236C-C716-46F3-8BBB-AE921C59F573}" destId="{40A32183-E017-4DED-B31C-A9256B04BA87}" srcOrd="4" destOrd="0" presId="urn:microsoft.com/office/officeart/2005/8/layout/hierarchy3"/>
    <dgm:cxn modelId="{A1C75142-601D-4A29-8C7B-25812EE307BD}" type="presParOf" srcId="{1594236C-C716-46F3-8BBB-AE921C59F573}" destId="{ADB436CB-620A-4D52-8B15-202CFA259B7E}" srcOrd="5" destOrd="0" presId="urn:microsoft.com/office/officeart/2005/8/layout/hierarchy3"/>
    <dgm:cxn modelId="{7938CE39-974F-4FD6-B214-E21647AD117B}" type="presParOf" srcId="{1594236C-C716-46F3-8BBB-AE921C59F573}" destId="{9E4A1045-55E9-4AE4-B34F-0E7CF32F9ED5}" srcOrd="6" destOrd="0" presId="urn:microsoft.com/office/officeart/2005/8/layout/hierarchy3"/>
    <dgm:cxn modelId="{443E49F1-23CE-4CFC-82E1-8008C71382B1}" type="presParOf" srcId="{1594236C-C716-46F3-8BBB-AE921C59F573}" destId="{172649B4-65CA-46DD-88EE-547AD69A58B4}" srcOrd="7" destOrd="0" presId="urn:microsoft.com/office/officeart/2005/8/layout/hierarchy3"/>
    <dgm:cxn modelId="{20FDA5FE-51AD-4879-8256-BBB1846401BF}" type="presParOf" srcId="{1594236C-C716-46F3-8BBB-AE921C59F573}" destId="{9FB7113E-5546-4CFD-92C1-78A196EEAA0B}" srcOrd="8" destOrd="0" presId="urn:microsoft.com/office/officeart/2005/8/layout/hierarchy3"/>
    <dgm:cxn modelId="{6F2A369B-BE2D-409E-B321-9ADC05126B67}" type="presParOf" srcId="{1594236C-C716-46F3-8BBB-AE921C59F573}" destId="{0C580CDF-ED50-454D-8CC2-DD0D844E1ADF}" srcOrd="9" destOrd="0" presId="urn:microsoft.com/office/officeart/2005/8/layout/hierarchy3"/>
    <dgm:cxn modelId="{3F305A59-201E-4918-93FF-2FBF4133A8A1}" type="presParOf" srcId="{1594236C-C716-46F3-8BBB-AE921C59F573}" destId="{06E741A5-0092-465B-8543-82F5782F1364}" srcOrd="10" destOrd="0" presId="urn:microsoft.com/office/officeart/2005/8/layout/hierarchy3"/>
    <dgm:cxn modelId="{AA49AFC7-4404-4B04-AF7B-64222820A83D}" type="presParOf" srcId="{1594236C-C716-46F3-8BBB-AE921C59F573}" destId="{8FB89405-19C8-4760-BB2A-421BB2CF7143}" srcOrd="11" destOrd="0" presId="urn:microsoft.com/office/officeart/2005/8/layout/hierarchy3"/>
    <dgm:cxn modelId="{9346E273-FCE4-48ED-94C6-D8918F1B1ACD}" type="presParOf" srcId="{1594236C-C716-46F3-8BBB-AE921C59F573}" destId="{18D18D2D-75F4-46DD-952E-AADE00E65D62}" srcOrd="12" destOrd="0" presId="urn:microsoft.com/office/officeart/2005/8/layout/hierarchy3"/>
    <dgm:cxn modelId="{F60880D4-E9EE-4BF9-8759-FCAAD1FEACAD}" type="presParOf" srcId="{1594236C-C716-46F3-8BBB-AE921C59F573}" destId="{84D541EF-9B87-4666-9C70-6D31C59BCD88}" srcOrd="13" destOrd="0" presId="urn:microsoft.com/office/officeart/2005/8/layout/hierarchy3"/>
    <dgm:cxn modelId="{ED038129-5966-478B-8832-A6BEECF64837}" type="presParOf" srcId="{4979DDB8-0B6C-42EE-AEC7-7C64DC13E67F}" destId="{1ED8CFBA-67ED-4F58-AE9E-2CC69ECAD679}" srcOrd="1" destOrd="0" presId="urn:microsoft.com/office/officeart/2005/8/layout/hierarchy3"/>
    <dgm:cxn modelId="{D9096518-10BB-4354-A4C0-883D1542BBF4}" type="presParOf" srcId="{1ED8CFBA-67ED-4F58-AE9E-2CC69ECAD679}" destId="{6B2D8B40-6FC2-435F-A8DF-9D7B9DB8EFC0}" srcOrd="0" destOrd="0" presId="urn:microsoft.com/office/officeart/2005/8/layout/hierarchy3"/>
    <dgm:cxn modelId="{15BC3959-5380-4ED8-817F-BDF6EE3BA47D}" type="presParOf" srcId="{6B2D8B40-6FC2-435F-A8DF-9D7B9DB8EFC0}" destId="{BF4413AA-6A2F-45EB-A1B1-65680078AD5A}" srcOrd="0" destOrd="0" presId="urn:microsoft.com/office/officeart/2005/8/layout/hierarchy3"/>
    <dgm:cxn modelId="{92918780-A7A4-491E-A42E-6029896B4FE0}" type="presParOf" srcId="{6B2D8B40-6FC2-435F-A8DF-9D7B9DB8EFC0}" destId="{8C45A8DB-5FAC-4D36-A7F1-8C71EA65E034}" srcOrd="1" destOrd="0" presId="urn:microsoft.com/office/officeart/2005/8/layout/hierarchy3"/>
    <dgm:cxn modelId="{08BB7A01-8ED8-48FF-95CE-5BE2F63CDE47}" type="presParOf" srcId="{1ED8CFBA-67ED-4F58-AE9E-2CC69ECAD679}" destId="{89FB67F7-A1DF-4228-8117-BF4966BBD80C}" srcOrd="1" destOrd="0" presId="urn:microsoft.com/office/officeart/2005/8/layout/hierarchy3"/>
    <dgm:cxn modelId="{DDC323C7-B08F-49F8-A1AA-46560B6F9125}" type="presParOf" srcId="{89FB67F7-A1DF-4228-8117-BF4966BBD80C}" destId="{9E7F1D1A-8176-495B-86B7-0153FE590508}" srcOrd="0" destOrd="0" presId="urn:microsoft.com/office/officeart/2005/8/layout/hierarchy3"/>
    <dgm:cxn modelId="{4744D214-9FA6-45FD-8967-88D5E8E89413}" type="presParOf" srcId="{89FB67F7-A1DF-4228-8117-BF4966BBD80C}" destId="{60F4566A-F8CE-4D47-B247-F4C9493F5A91}" srcOrd="1" destOrd="0" presId="urn:microsoft.com/office/officeart/2005/8/layout/hierarchy3"/>
    <dgm:cxn modelId="{1A2BF5AB-E8AA-4ADF-A572-F1199A14B03B}" type="presParOf" srcId="{89FB67F7-A1DF-4228-8117-BF4966BBD80C}" destId="{B4819B5A-EF7B-4CB0-A433-38C4EBC73FEF}" srcOrd="2" destOrd="0" presId="urn:microsoft.com/office/officeart/2005/8/layout/hierarchy3"/>
    <dgm:cxn modelId="{AAAD6492-616E-4048-87F5-2C808105AEB9}" type="presParOf" srcId="{89FB67F7-A1DF-4228-8117-BF4966BBD80C}" destId="{47D919C4-444D-4109-9583-18300B169AAD}" srcOrd="3" destOrd="0" presId="urn:microsoft.com/office/officeart/2005/8/layout/hierarchy3"/>
    <dgm:cxn modelId="{78382E13-FEB9-4C1A-B47B-625CC6CAE6F6}" type="presParOf" srcId="{89FB67F7-A1DF-4228-8117-BF4966BBD80C}" destId="{8A0092CB-2BD4-4E07-94A2-4DAF7C857DE6}" srcOrd="4" destOrd="0" presId="urn:microsoft.com/office/officeart/2005/8/layout/hierarchy3"/>
    <dgm:cxn modelId="{65276FC7-ED86-43DE-A296-1DA608F88B67}" type="presParOf" srcId="{89FB67F7-A1DF-4228-8117-BF4966BBD80C}" destId="{64154B8E-FAAB-4029-BFB1-4CC49BA46E2D}" srcOrd="5" destOrd="0" presId="urn:microsoft.com/office/officeart/2005/8/layout/hierarchy3"/>
    <dgm:cxn modelId="{5E59C22A-BB2C-4718-A6E2-6A9C84C77555}" type="presParOf" srcId="{89FB67F7-A1DF-4228-8117-BF4966BBD80C}" destId="{2689CC9A-89B8-4411-AEEF-B84A07EDDC45}" srcOrd="6" destOrd="0" presId="urn:microsoft.com/office/officeart/2005/8/layout/hierarchy3"/>
    <dgm:cxn modelId="{B17C38C4-A7C8-41E4-B7A1-72BFD7B19DC7}" type="presParOf" srcId="{89FB67F7-A1DF-4228-8117-BF4966BBD80C}" destId="{749766FB-6259-476A-B15C-7E697626DBB7}" srcOrd="7" destOrd="0" presId="urn:microsoft.com/office/officeart/2005/8/layout/hierarchy3"/>
    <dgm:cxn modelId="{B580901E-805C-42D8-9194-95624304B20F}" type="presParOf" srcId="{89FB67F7-A1DF-4228-8117-BF4966BBD80C}" destId="{D09D220B-8C06-4517-923B-F5972474A01C}" srcOrd="8" destOrd="0" presId="urn:microsoft.com/office/officeart/2005/8/layout/hierarchy3"/>
    <dgm:cxn modelId="{EA59834D-3B86-4238-B9EF-1C28FE597D90}" type="presParOf" srcId="{89FB67F7-A1DF-4228-8117-BF4966BBD80C}" destId="{24E10B23-A3A8-46F0-9A4B-559AE698FE0A}" srcOrd="9" destOrd="0" presId="urn:microsoft.com/office/officeart/2005/8/layout/hierarchy3"/>
    <dgm:cxn modelId="{B0749596-74A1-48B9-BFA9-285502FA4C25}" type="presParOf" srcId="{4979DDB8-0B6C-42EE-AEC7-7C64DC13E67F}" destId="{90DB7B53-0E51-40F4-8E4E-13B594AA6D28}" srcOrd="2" destOrd="0" presId="urn:microsoft.com/office/officeart/2005/8/layout/hierarchy3"/>
    <dgm:cxn modelId="{CA8B07B9-6EF3-4476-802F-F1FA68BBC589}" type="presParOf" srcId="{90DB7B53-0E51-40F4-8E4E-13B594AA6D28}" destId="{2FD56FE6-F6B7-4FB2-AA73-41B3D5D15C83}" srcOrd="0" destOrd="0" presId="urn:microsoft.com/office/officeart/2005/8/layout/hierarchy3"/>
    <dgm:cxn modelId="{C7019091-3BF1-40E2-8A67-9E5FBDA5C1AB}" type="presParOf" srcId="{2FD56FE6-F6B7-4FB2-AA73-41B3D5D15C83}" destId="{616A51D9-6324-4E97-9B36-045F3CB7640D}" srcOrd="0" destOrd="0" presId="urn:microsoft.com/office/officeart/2005/8/layout/hierarchy3"/>
    <dgm:cxn modelId="{6CEEE62E-0AF1-443F-8DCE-3E2060896125}" type="presParOf" srcId="{2FD56FE6-F6B7-4FB2-AA73-41B3D5D15C83}" destId="{3664087D-1E3B-4429-ACB6-35F0892892D3}" srcOrd="1" destOrd="0" presId="urn:microsoft.com/office/officeart/2005/8/layout/hierarchy3"/>
    <dgm:cxn modelId="{DF3EC715-D795-418D-9D2F-0876DF0747C5}" type="presParOf" srcId="{90DB7B53-0E51-40F4-8E4E-13B594AA6D28}" destId="{5CED9194-61FA-4C96-9FDE-5883E1AA3368}" srcOrd="1" destOrd="0" presId="urn:microsoft.com/office/officeart/2005/8/layout/hierarchy3"/>
    <dgm:cxn modelId="{A95BB8C1-263E-4E2E-8E1C-14CD74776F48}" type="presParOf" srcId="{5CED9194-61FA-4C96-9FDE-5883E1AA3368}" destId="{69584EDA-8D70-46B8-97F9-C364777C9142}" srcOrd="0" destOrd="0" presId="urn:microsoft.com/office/officeart/2005/8/layout/hierarchy3"/>
    <dgm:cxn modelId="{2D57911D-EF58-4B7A-950F-21564225F8D6}" type="presParOf" srcId="{5CED9194-61FA-4C96-9FDE-5883E1AA3368}" destId="{5FA86C53-10B1-4DDD-AC4B-8204F928AC66}" srcOrd="1" destOrd="0" presId="urn:microsoft.com/office/officeart/2005/8/layout/hierarchy3"/>
    <dgm:cxn modelId="{0732CFC1-8193-489B-AB50-9BE3082029CF}" type="presParOf" srcId="{5CED9194-61FA-4C96-9FDE-5883E1AA3368}" destId="{0C2D51F5-1E6A-47FF-8D79-092F1E28AFE2}" srcOrd="2" destOrd="0" presId="urn:microsoft.com/office/officeart/2005/8/layout/hierarchy3"/>
    <dgm:cxn modelId="{0FC37667-8DE1-417C-A715-1ABFA87DDFAD}" type="presParOf" srcId="{5CED9194-61FA-4C96-9FDE-5883E1AA3368}" destId="{B7259F77-21B1-4E04-9D6B-4C072B5BE32E}" srcOrd="3" destOrd="0" presId="urn:microsoft.com/office/officeart/2005/8/layout/hierarchy3"/>
    <dgm:cxn modelId="{72290D9E-8891-4605-95BF-B50B904ED1B2}" type="presParOf" srcId="{5CED9194-61FA-4C96-9FDE-5883E1AA3368}" destId="{0B47D4F1-A1B4-43DA-85BE-E6CA3D3A3C71}" srcOrd="4" destOrd="0" presId="urn:microsoft.com/office/officeart/2005/8/layout/hierarchy3"/>
    <dgm:cxn modelId="{9E578537-ED1F-435A-8987-F7057CCBFD69}" type="presParOf" srcId="{5CED9194-61FA-4C96-9FDE-5883E1AA3368}" destId="{DE2F01AB-CECC-4B7E-AC35-33D5A176B521}" srcOrd="5" destOrd="0" presId="urn:microsoft.com/office/officeart/2005/8/layout/hierarchy3"/>
    <dgm:cxn modelId="{689E8059-4409-49C1-91D2-2A7D92C073C7}" type="presParOf" srcId="{5CED9194-61FA-4C96-9FDE-5883E1AA3368}" destId="{22319A08-4E6D-4CBD-86C8-BC4F49F88629}" srcOrd="6" destOrd="0" presId="urn:microsoft.com/office/officeart/2005/8/layout/hierarchy3"/>
    <dgm:cxn modelId="{E95C54C8-8D0E-41F8-B841-0BB62A85862D}" type="presParOf" srcId="{5CED9194-61FA-4C96-9FDE-5883E1AA3368}" destId="{EF7A53F5-60A3-445F-B7F5-766D99BEF39C}" srcOrd="7" destOrd="0" presId="urn:microsoft.com/office/officeart/2005/8/layout/hierarchy3"/>
    <dgm:cxn modelId="{8692E98F-AD08-447E-A303-A2F85DA7B086}" type="presParOf" srcId="{5CED9194-61FA-4C96-9FDE-5883E1AA3368}" destId="{FEC92659-B094-4437-906C-D156B4AD278D}" srcOrd="8" destOrd="0" presId="urn:microsoft.com/office/officeart/2005/8/layout/hierarchy3"/>
    <dgm:cxn modelId="{08060D55-8ACE-45A7-8F92-A4F77A06424F}" type="presParOf" srcId="{5CED9194-61FA-4C96-9FDE-5883E1AA3368}" destId="{3685CC71-4FB8-429B-A1E6-01FAD1C562E5}" srcOrd="9" destOrd="0" presId="urn:microsoft.com/office/officeart/2005/8/layout/hierarchy3"/>
    <dgm:cxn modelId="{5D5096CF-0580-40EA-8C45-05ADD4337812}" type="presParOf" srcId="{5CED9194-61FA-4C96-9FDE-5883E1AA3368}" destId="{F4CE36A9-FC01-4B76-8DF7-AD87649273BB}" srcOrd="10" destOrd="0" presId="urn:microsoft.com/office/officeart/2005/8/layout/hierarchy3"/>
    <dgm:cxn modelId="{59979E1C-C459-47D7-8B0E-2B3C5C2DF29F}" type="presParOf" srcId="{5CED9194-61FA-4C96-9FDE-5883E1AA3368}" destId="{E8E11F27-6A29-451A-86C4-84A1B98B45F9}" srcOrd="11" destOrd="0" presId="urn:microsoft.com/office/officeart/2005/8/layout/hierarchy3"/>
    <dgm:cxn modelId="{FD66AE99-2366-45D6-BB0A-FF8516E8B852}" type="presParOf" srcId="{4979DDB8-0B6C-42EE-AEC7-7C64DC13E67F}" destId="{F490FF88-61D0-4994-B839-0910088BFC52}" srcOrd="3" destOrd="0" presId="urn:microsoft.com/office/officeart/2005/8/layout/hierarchy3"/>
    <dgm:cxn modelId="{A50B8EBA-E380-44D2-A33D-166C43C5B379}" type="presParOf" srcId="{F490FF88-61D0-4994-B839-0910088BFC52}" destId="{135F95CF-6F3B-4492-95AA-B785A5C63FC6}" srcOrd="0" destOrd="0" presId="urn:microsoft.com/office/officeart/2005/8/layout/hierarchy3"/>
    <dgm:cxn modelId="{6D44D230-7C4D-4F61-95F7-EE336042F119}" type="presParOf" srcId="{135F95CF-6F3B-4492-95AA-B785A5C63FC6}" destId="{D4C8C3C1-CEE4-4692-94C2-6D896CE9585B}" srcOrd="0" destOrd="0" presId="urn:microsoft.com/office/officeart/2005/8/layout/hierarchy3"/>
    <dgm:cxn modelId="{211F5477-C915-45F0-B076-F213D387E2FA}" type="presParOf" srcId="{135F95CF-6F3B-4492-95AA-B785A5C63FC6}" destId="{6A92684A-15A8-4F49-9E32-E38219771BA9}" srcOrd="1" destOrd="0" presId="urn:microsoft.com/office/officeart/2005/8/layout/hierarchy3"/>
    <dgm:cxn modelId="{F8DF8E9C-9DDB-4963-AF5D-FB054D474734}" type="presParOf" srcId="{F490FF88-61D0-4994-B839-0910088BFC52}" destId="{D8D5E682-1345-471C-AB59-19887162726D}" srcOrd="1" destOrd="0" presId="urn:microsoft.com/office/officeart/2005/8/layout/hierarchy3"/>
    <dgm:cxn modelId="{29D7BECA-7DA7-4D25-BDF1-F7452B1C08A8}" type="presParOf" srcId="{D8D5E682-1345-471C-AB59-19887162726D}" destId="{B942356E-0F9B-4215-816D-CDECA006867E}" srcOrd="0" destOrd="0" presId="urn:microsoft.com/office/officeart/2005/8/layout/hierarchy3"/>
    <dgm:cxn modelId="{B8315FA8-EA12-499A-A721-93A38461C833}" type="presParOf" srcId="{D8D5E682-1345-471C-AB59-19887162726D}" destId="{E0F03163-14A3-4BBF-BE75-BFD30D8526D5}" srcOrd="1" destOrd="0" presId="urn:microsoft.com/office/officeart/2005/8/layout/hierarchy3"/>
    <dgm:cxn modelId="{EF34A9BD-5FA0-44B3-BDFA-815F4BE6F8DA}" type="presParOf" srcId="{D8D5E682-1345-471C-AB59-19887162726D}" destId="{9D449379-73FC-4A40-BFDF-6D512C9F8C29}" srcOrd="2" destOrd="0" presId="urn:microsoft.com/office/officeart/2005/8/layout/hierarchy3"/>
    <dgm:cxn modelId="{67F2C1E0-D546-4356-AA7B-43CA3FB546DE}" type="presParOf" srcId="{D8D5E682-1345-471C-AB59-19887162726D}" destId="{7086C7C7-0CFE-4DF3-8B46-242E26A355CB}" srcOrd="3" destOrd="0" presId="urn:microsoft.com/office/officeart/2005/8/layout/hierarchy3"/>
    <dgm:cxn modelId="{439EDF2F-3ABF-4641-B5B8-86F80626EBC4}" type="presParOf" srcId="{D8D5E682-1345-471C-AB59-19887162726D}" destId="{B16775CA-5234-46BC-87E6-84F3C413A590}" srcOrd="4" destOrd="0" presId="urn:microsoft.com/office/officeart/2005/8/layout/hierarchy3"/>
    <dgm:cxn modelId="{2BC7A2DF-0196-48A4-BF8E-70E6ADA90982}" type="presParOf" srcId="{D8D5E682-1345-471C-AB59-19887162726D}" destId="{1083148E-F4EA-488F-8EE5-71E28059BC6B}" srcOrd="5" destOrd="0" presId="urn:microsoft.com/office/officeart/2005/8/layout/hierarchy3"/>
    <dgm:cxn modelId="{03896F02-D827-438E-8299-D2FE0E41CA86}" type="presParOf" srcId="{D8D5E682-1345-471C-AB59-19887162726D}" destId="{CA1D8B08-4D44-4112-812B-6F9F3B929346}" srcOrd="6" destOrd="0" presId="urn:microsoft.com/office/officeart/2005/8/layout/hierarchy3"/>
    <dgm:cxn modelId="{E61F39DF-B5A2-4E48-851F-D5DB8AAE8CE5}" type="presParOf" srcId="{D8D5E682-1345-471C-AB59-19887162726D}" destId="{1AC07711-37FB-415C-A1BE-5DD7744656B8}" srcOrd="7" destOrd="0" presId="urn:microsoft.com/office/officeart/2005/8/layout/hierarchy3"/>
    <dgm:cxn modelId="{8D121FA1-B468-4E69-95FE-75EA303DA813}" type="presParOf" srcId="{D8D5E682-1345-471C-AB59-19887162726D}" destId="{8AABB32D-4E71-40C4-8264-AD9EA3E0C444}" srcOrd="8" destOrd="0" presId="urn:microsoft.com/office/officeart/2005/8/layout/hierarchy3"/>
    <dgm:cxn modelId="{B188CB91-8313-4A78-90E1-470CF96AEC14}" type="presParOf" srcId="{D8D5E682-1345-471C-AB59-19887162726D}" destId="{76B7EE62-A2A3-4F1F-8570-95764ABBDF75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5BD1C6-851C-4969-993D-7609D33FB352}">
      <dsp:nvSpPr>
        <dsp:cNvPr id="0" name=""/>
        <dsp:cNvSpPr/>
      </dsp:nvSpPr>
      <dsp:spPr>
        <a:xfrm rot="5400000">
          <a:off x="4499912" y="-2419443"/>
          <a:ext cx="656884" cy="5670732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Все муниципальные образования Адмиралтейского,  Василеостровского, Петроградского и Центрального районов</a:t>
          </a:r>
          <a:endParaRPr lang="en-US" sz="1400" kern="1200" dirty="0"/>
        </a:p>
      </dsp:txBody>
      <dsp:txXfrm rot="5400000">
        <a:off x="4499912" y="-2419443"/>
        <a:ext cx="656884" cy="5670732"/>
      </dsp:txXfrm>
    </dsp:sp>
    <dsp:sp modelId="{B4AE2ECD-5AD8-4F2C-803F-EB8F25F4AC57}">
      <dsp:nvSpPr>
        <dsp:cNvPr id="0" name=""/>
        <dsp:cNvSpPr/>
      </dsp:nvSpPr>
      <dsp:spPr>
        <a:xfrm>
          <a:off x="76279" y="1423"/>
          <a:ext cx="1916708" cy="82899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 группа</a:t>
          </a:r>
          <a:endParaRPr lang="en-US" sz="2400" kern="1200" dirty="0"/>
        </a:p>
      </dsp:txBody>
      <dsp:txXfrm>
        <a:off x="76279" y="1423"/>
        <a:ext cx="1916708" cy="828997"/>
      </dsp:txXfrm>
    </dsp:sp>
    <dsp:sp modelId="{9B305B7D-3456-4ADD-B68F-A74EFEFD1818}">
      <dsp:nvSpPr>
        <dsp:cNvPr id="0" name=""/>
        <dsp:cNvSpPr/>
      </dsp:nvSpPr>
      <dsp:spPr>
        <a:xfrm rot="5400000">
          <a:off x="4499912" y="-1548996"/>
          <a:ext cx="656884" cy="5670732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Муниципальные образования Выборгского, Калининского и Приморского районов за исключением муниципальных образований посёлков</a:t>
          </a:r>
          <a:endParaRPr lang="en-US" sz="1400" kern="1200" dirty="0"/>
        </a:p>
      </dsp:txBody>
      <dsp:txXfrm rot="5400000">
        <a:off x="4499912" y="-1548996"/>
        <a:ext cx="656884" cy="5670732"/>
      </dsp:txXfrm>
    </dsp:sp>
    <dsp:sp modelId="{69AEC45D-26C2-4629-94F9-1810B8584B90}">
      <dsp:nvSpPr>
        <dsp:cNvPr id="0" name=""/>
        <dsp:cNvSpPr/>
      </dsp:nvSpPr>
      <dsp:spPr>
        <a:xfrm>
          <a:off x="76279" y="871870"/>
          <a:ext cx="1916708" cy="82899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 группа</a:t>
          </a:r>
          <a:endParaRPr lang="en-US" sz="2400" kern="1200" dirty="0"/>
        </a:p>
      </dsp:txBody>
      <dsp:txXfrm>
        <a:off x="76279" y="871870"/>
        <a:ext cx="1916708" cy="828997"/>
      </dsp:txXfrm>
    </dsp:sp>
    <dsp:sp modelId="{E1A97759-A79B-44A6-938B-E3E637BAA9D6}">
      <dsp:nvSpPr>
        <dsp:cNvPr id="0" name=""/>
        <dsp:cNvSpPr/>
      </dsp:nvSpPr>
      <dsp:spPr>
        <a:xfrm rot="5400000">
          <a:off x="4499912" y="-678549"/>
          <a:ext cx="656884" cy="5670732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Все муниципальные образования Невского и Фрунзенского районов</a:t>
          </a:r>
          <a:endParaRPr lang="en-US" sz="1400" kern="1200" dirty="0"/>
        </a:p>
      </dsp:txBody>
      <dsp:txXfrm rot="5400000">
        <a:off x="4499912" y="-678549"/>
        <a:ext cx="656884" cy="5670732"/>
      </dsp:txXfrm>
    </dsp:sp>
    <dsp:sp modelId="{F19E40CB-5478-4ED5-95F8-E72B7893D74E}">
      <dsp:nvSpPr>
        <dsp:cNvPr id="0" name=""/>
        <dsp:cNvSpPr/>
      </dsp:nvSpPr>
      <dsp:spPr>
        <a:xfrm>
          <a:off x="76279" y="1742317"/>
          <a:ext cx="1916708" cy="82899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3 группа</a:t>
          </a:r>
          <a:endParaRPr lang="en-US" sz="2400" kern="1200"/>
        </a:p>
      </dsp:txBody>
      <dsp:txXfrm>
        <a:off x="76279" y="1742317"/>
        <a:ext cx="1916708" cy="828997"/>
      </dsp:txXfrm>
    </dsp:sp>
    <dsp:sp modelId="{C6FA1236-FF99-4981-B139-937F3902D4DE}">
      <dsp:nvSpPr>
        <dsp:cNvPr id="0" name=""/>
        <dsp:cNvSpPr/>
      </dsp:nvSpPr>
      <dsp:spPr>
        <a:xfrm rot="5400000">
          <a:off x="4499912" y="191897"/>
          <a:ext cx="656884" cy="5670732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Муниципальные образования Кировского, Красногвардейского,  Красносельского и Московского районов за исключением муниципальных образований посёлков и городов</a:t>
          </a:r>
          <a:endParaRPr lang="en-US" sz="1400" kern="1200" dirty="0"/>
        </a:p>
      </dsp:txBody>
      <dsp:txXfrm rot="5400000">
        <a:off x="4499912" y="191897"/>
        <a:ext cx="656884" cy="5670732"/>
      </dsp:txXfrm>
    </dsp:sp>
    <dsp:sp modelId="{3D7500D6-1DD5-48F2-9450-3D28DEF8C97C}">
      <dsp:nvSpPr>
        <dsp:cNvPr id="0" name=""/>
        <dsp:cNvSpPr/>
      </dsp:nvSpPr>
      <dsp:spPr>
        <a:xfrm>
          <a:off x="76279" y="2612764"/>
          <a:ext cx="1916708" cy="82899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4 группа</a:t>
          </a:r>
          <a:endParaRPr lang="en-US" sz="2400" kern="1200"/>
        </a:p>
      </dsp:txBody>
      <dsp:txXfrm>
        <a:off x="76279" y="2612764"/>
        <a:ext cx="1916708" cy="828997"/>
      </dsp:txXfrm>
    </dsp:sp>
    <dsp:sp modelId="{69F01AEB-BF17-40DD-A975-3D66BBCFB49B}">
      <dsp:nvSpPr>
        <dsp:cNvPr id="0" name=""/>
        <dsp:cNvSpPr/>
      </dsp:nvSpPr>
      <dsp:spPr>
        <a:xfrm rot="5400000">
          <a:off x="4499912" y="1062344"/>
          <a:ext cx="656884" cy="5670732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Муниципальные образования городов Колпинского, Красносельского, Кронштадтского, Курортного, </a:t>
          </a:r>
          <a:br>
            <a:rPr lang="ru-RU" sz="1400" kern="1200" dirty="0" smtClean="0"/>
          </a:br>
          <a:r>
            <a:rPr lang="ru-RU" sz="1400" kern="1200" dirty="0" smtClean="0"/>
            <a:t>Петродворцового и Пушкинского районов</a:t>
          </a:r>
          <a:endParaRPr lang="en-US" sz="1400" kern="1200" dirty="0"/>
        </a:p>
      </dsp:txBody>
      <dsp:txXfrm rot="5400000">
        <a:off x="4499912" y="1062344"/>
        <a:ext cx="656884" cy="5670732"/>
      </dsp:txXfrm>
    </dsp:sp>
    <dsp:sp modelId="{974B2F24-23B6-460A-B8AB-348EA5C13C51}">
      <dsp:nvSpPr>
        <dsp:cNvPr id="0" name=""/>
        <dsp:cNvSpPr/>
      </dsp:nvSpPr>
      <dsp:spPr>
        <a:xfrm>
          <a:off x="76279" y="3483211"/>
          <a:ext cx="1916708" cy="82899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5 группа</a:t>
          </a:r>
          <a:endParaRPr lang="en-US" sz="2400" kern="1200"/>
        </a:p>
      </dsp:txBody>
      <dsp:txXfrm>
        <a:off x="76279" y="3483211"/>
        <a:ext cx="1916708" cy="828997"/>
      </dsp:txXfrm>
    </dsp:sp>
    <dsp:sp modelId="{F9DA0A35-FAA2-41E8-9BF9-808B1B8FF4C9}">
      <dsp:nvSpPr>
        <dsp:cNvPr id="0" name=""/>
        <dsp:cNvSpPr/>
      </dsp:nvSpPr>
      <dsp:spPr>
        <a:xfrm rot="5400000">
          <a:off x="4499912" y="1932791"/>
          <a:ext cx="656884" cy="5670732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Муниципальные образования посёлков Выборгского, Колпинского, Курортного, Петродворцового, Приморского и </a:t>
          </a:r>
          <a:r>
            <a:rPr lang="ru-RU" sz="1400" kern="1200" smtClean="0"/>
            <a:t>Пушкинского районов</a:t>
          </a:r>
          <a:endParaRPr lang="en-US" sz="1400" kern="1200" dirty="0"/>
        </a:p>
      </dsp:txBody>
      <dsp:txXfrm rot="5400000">
        <a:off x="4499912" y="1932791"/>
        <a:ext cx="656884" cy="5670732"/>
      </dsp:txXfrm>
    </dsp:sp>
    <dsp:sp modelId="{40A946B9-059C-4D4C-84B6-F54751CAE76C}">
      <dsp:nvSpPr>
        <dsp:cNvPr id="0" name=""/>
        <dsp:cNvSpPr/>
      </dsp:nvSpPr>
      <dsp:spPr>
        <a:xfrm>
          <a:off x="76279" y="4353658"/>
          <a:ext cx="1916708" cy="82899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6 группа</a:t>
          </a:r>
          <a:endParaRPr lang="en-US" sz="2400" kern="1200"/>
        </a:p>
      </dsp:txBody>
      <dsp:txXfrm>
        <a:off x="76279" y="4353658"/>
        <a:ext cx="1916708" cy="82899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8D9D65-7321-4D70-93A7-9DB92A46E497}">
      <dsp:nvSpPr>
        <dsp:cNvPr id="0" name=""/>
        <dsp:cNvSpPr/>
      </dsp:nvSpPr>
      <dsp:spPr>
        <a:xfrm>
          <a:off x="484" y="206198"/>
          <a:ext cx="1866668" cy="477650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8575">
          <a:solidFill>
            <a:schemeClr val="accent4">
              <a:lumMod val="60000"/>
              <a:lumOff val="40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Кировский район</a:t>
          </a:r>
          <a:endParaRPr lang="en-US" sz="1400" kern="1200" dirty="0"/>
        </a:p>
      </dsp:txBody>
      <dsp:txXfrm>
        <a:off x="484" y="206198"/>
        <a:ext cx="1866668" cy="477650"/>
      </dsp:txXfrm>
    </dsp:sp>
    <dsp:sp modelId="{E1BCD9D3-3E55-4CC2-933F-660CA8506EDC}">
      <dsp:nvSpPr>
        <dsp:cNvPr id="0" name=""/>
        <dsp:cNvSpPr/>
      </dsp:nvSpPr>
      <dsp:spPr>
        <a:xfrm>
          <a:off x="187151" y="683848"/>
          <a:ext cx="186666" cy="415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5780"/>
              </a:lnTo>
              <a:lnTo>
                <a:pt x="186666" y="415780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42AC5A-A9A8-4898-8B0F-5580972115FC}">
      <dsp:nvSpPr>
        <dsp:cNvPr id="0" name=""/>
        <dsp:cNvSpPr/>
      </dsp:nvSpPr>
      <dsp:spPr>
        <a:xfrm>
          <a:off x="373818" y="860804"/>
          <a:ext cx="1787903" cy="47765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МО </a:t>
          </a:r>
          <a:r>
            <a:rPr lang="ru-RU" sz="1200" b="1" kern="1200" dirty="0" err="1" smtClean="0"/>
            <a:t>Княжево</a:t>
          </a:r>
          <a:endParaRPr lang="en-US" sz="1200" b="1" kern="1200" dirty="0"/>
        </a:p>
      </dsp:txBody>
      <dsp:txXfrm>
        <a:off x="373818" y="860804"/>
        <a:ext cx="1787903" cy="477650"/>
      </dsp:txXfrm>
    </dsp:sp>
    <dsp:sp modelId="{B9106026-F0A1-4F33-9338-55D2F3D21D3B}">
      <dsp:nvSpPr>
        <dsp:cNvPr id="0" name=""/>
        <dsp:cNvSpPr/>
      </dsp:nvSpPr>
      <dsp:spPr>
        <a:xfrm>
          <a:off x="187151" y="683848"/>
          <a:ext cx="186666" cy="1012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2843"/>
              </a:lnTo>
              <a:lnTo>
                <a:pt x="186666" y="1012843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E73AF6-1E66-4AA9-A09B-61EB13661EE8}">
      <dsp:nvSpPr>
        <dsp:cNvPr id="0" name=""/>
        <dsp:cNvSpPr/>
      </dsp:nvSpPr>
      <dsp:spPr>
        <a:xfrm>
          <a:off x="373818" y="1457867"/>
          <a:ext cx="1787903" cy="47765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МО Ульянка</a:t>
          </a:r>
          <a:endParaRPr lang="en-US" sz="1200" b="1" kern="1200" dirty="0"/>
        </a:p>
      </dsp:txBody>
      <dsp:txXfrm>
        <a:off x="373818" y="1457867"/>
        <a:ext cx="1787903" cy="477650"/>
      </dsp:txXfrm>
    </dsp:sp>
    <dsp:sp modelId="{40A32183-E017-4DED-B31C-A9256B04BA87}">
      <dsp:nvSpPr>
        <dsp:cNvPr id="0" name=""/>
        <dsp:cNvSpPr/>
      </dsp:nvSpPr>
      <dsp:spPr>
        <a:xfrm>
          <a:off x="187151" y="683848"/>
          <a:ext cx="186666" cy="1609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9907"/>
              </a:lnTo>
              <a:lnTo>
                <a:pt x="186666" y="1609907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B436CB-620A-4D52-8B15-202CFA259B7E}">
      <dsp:nvSpPr>
        <dsp:cNvPr id="0" name=""/>
        <dsp:cNvSpPr/>
      </dsp:nvSpPr>
      <dsp:spPr>
        <a:xfrm>
          <a:off x="373818" y="2054930"/>
          <a:ext cx="1787903" cy="47765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МО Дачное</a:t>
          </a:r>
          <a:endParaRPr lang="en-US" sz="1200" b="1" kern="1200" dirty="0"/>
        </a:p>
      </dsp:txBody>
      <dsp:txXfrm>
        <a:off x="373818" y="2054930"/>
        <a:ext cx="1787903" cy="477650"/>
      </dsp:txXfrm>
    </dsp:sp>
    <dsp:sp modelId="{9E4A1045-55E9-4AE4-B34F-0E7CF32F9ED5}">
      <dsp:nvSpPr>
        <dsp:cNvPr id="0" name=""/>
        <dsp:cNvSpPr/>
      </dsp:nvSpPr>
      <dsp:spPr>
        <a:xfrm>
          <a:off x="187151" y="683848"/>
          <a:ext cx="186666" cy="2206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6970"/>
              </a:lnTo>
              <a:lnTo>
                <a:pt x="186666" y="2206970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2649B4-65CA-46DD-88EE-547AD69A58B4}">
      <dsp:nvSpPr>
        <dsp:cNvPr id="0" name=""/>
        <dsp:cNvSpPr/>
      </dsp:nvSpPr>
      <dsp:spPr>
        <a:xfrm>
          <a:off x="373818" y="2651994"/>
          <a:ext cx="1787903" cy="47765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МО Автово</a:t>
          </a:r>
          <a:endParaRPr lang="en-US" sz="1200" b="1" kern="1200" dirty="0"/>
        </a:p>
      </dsp:txBody>
      <dsp:txXfrm>
        <a:off x="373818" y="2651994"/>
        <a:ext cx="1787903" cy="477650"/>
      </dsp:txXfrm>
    </dsp:sp>
    <dsp:sp modelId="{9FB7113E-5546-4CFD-92C1-78A196EEAA0B}">
      <dsp:nvSpPr>
        <dsp:cNvPr id="0" name=""/>
        <dsp:cNvSpPr/>
      </dsp:nvSpPr>
      <dsp:spPr>
        <a:xfrm>
          <a:off x="187151" y="683848"/>
          <a:ext cx="186666" cy="2804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4034"/>
              </a:lnTo>
              <a:lnTo>
                <a:pt x="186666" y="2804034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580CDF-ED50-454D-8CC2-DD0D844E1ADF}">
      <dsp:nvSpPr>
        <dsp:cNvPr id="0" name=""/>
        <dsp:cNvSpPr/>
      </dsp:nvSpPr>
      <dsp:spPr>
        <a:xfrm>
          <a:off x="373818" y="3249057"/>
          <a:ext cx="1787903" cy="47765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МО Нарвский округ</a:t>
          </a:r>
          <a:endParaRPr lang="en-US" sz="1200" b="1" kern="1200" dirty="0"/>
        </a:p>
      </dsp:txBody>
      <dsp:txXfrm>
        <a:off x="373818" y="3249057"/>
        <a:ext cx="1787903" cy="477650"/>
      </dsp:txXfrm>
    </dsp:sp>
    <dsp:sp modelId="{06E741A5-0092-465B-8543-82F5782F1364}">
      <dsp:nvSpPr>
        <dsp:cNvPr id="0" name=""/>
        <dsp:cNvSpPr/>
      </dsp:nvSpPr>
      <dsp:spPr>
        <a:xfrm>
          <a:off x="187151" y="683848"/>
          <a:ext cx="186666" cy="34010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1097"/>
              </a:lnTo>
              <a:lnTo>
                <a:pt x="186666" y="3401097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B89405-19C8-4760-BB2A-421BB2CF7143}">
      <dsp:nvSpPr>
        <dsp:cNvPr id="0" name=""/>
        <dsp:cNvSpPr/>
      </dsp:nvSpPr>
      <dsp:spPr>
        <a:xfrm>
          <a:off x="373818" y="3846121"/>
          <a:ext cx="1787903" cy="47765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МО Красненькая речка</a:t>
          </a:r>
        </a:p>
      </dsp:txBody>
      <dsp:txXfrm>
        <a:off x="373818" y="3846121"/>
        <a:ext cx="1787903" cy="477650"/>
      </dsp:txXfrm>
    </dsp:sp>
    <dsp:sp modelId="{18D18D2D-75F4-46DD-952E-AADE00E65D62}">
      <dsp:nvSpPr>
        <dsp:cNvPr id="0" name=""/>
        <dsp:cNvSpPr/>
      </dsp:nvSpPr>
      <dsp:spPr>
        <a:xfrm>
          <a:off x="187151" y="683848"/>
          <a:ext cx="186666" cy="3998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8160"/>
              </a:lnTo>
              <a:lnTo>
                <a:pt x="186666" y="3998160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541EF-9B87-4666-9C70-6D31C59BCD88}">
      <dsp:nvSpPr>
        <dsp:cNvPr id="0" name=""/>
        <dsp:cNvSpPr/>
      </dsp:nvSpPr>
      <dsp:spPr>
        <a:xfrm>
          <a:off x="373818" y="4443184"/>
          <a:ext cx="1806436" cy="47765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МО Морские ворота</a:t>
          </a:r>
        </a:p>
      </dsp:txBody>
      <dsp:txXfrm>
        <a:off x="373818" y="4443184"/>
        <a:ext cx="1806436" cy="477650"/>
      </dsp:txXfrm>
    </dsp:sp>
    <dsp:sp modelId="{BF4413AA-6A2F-45EB-A1B1-65680078AD5A}">
      <dsp:nvSpPr>
        <dsp:cNvPr id="0" name=""/>
        <dsp:cNvSpPr/>
      </dsp:nvSpPr>
      <dsp:spPr>
        <a:xfrm>
          <a:off x="2105978" y="206198"/>
          <a:ext cx="1866668" cy="477650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8575">
          <a:solidFill>
            <a:schemeClr val="accent4">
              <a:lumMod val="60000"/>
              <a:lumOff val="40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Красногвардейский район</a:t>
          </a:r>
          <a:endParaRPr lang="en-US" sz="1400" kern="1200" dirty="0"/>
        </a:p>
      </dsp:txBody>
      <dsp:txXfrm>
        <a:off x="2105978" y="206198"/>
        <a:ext cx="1866668" cy="477650"/>
      </dsp:txXfrm>
    </dsp:sp>
    <dsp:sp modelId="{9E7F1D1A-8176-495B-86B7-0153FE590508}">
      <dsp:nvSpPr>
        <dsp:cNvPr id="0" name=""/>
        <dsp:cNvSpPr/>
      </dsp:nvSpPr>
      <dsp:spPr>
        <a:xfrm>
          <a:off x="2292645" y="683848"/>
          <a:ext cx="186666" cy="415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5780"/>
              </a:lnTo>
              <a:lnTo>
                <a:pt x="186666" y="415780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F4566A-F8CE-4D47-B247-F4C9493F5A91}">
      <dsp:nvSpPr>
        <dsp:cNvPr id="0" name=""/>
        <dsp:cNvSpPr/>
      </dsp:nvSpPr>
      <dsp:spPr>
        <a:xfrm>
          <a:off x="2479311" y="860804"/>
          <a:ext cx="1787903" cy="47765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МО Полюстрово</a:t>
          </a:r>
          <a:endParaRPr lang="en-US" sz="1200" b="1" kern="1200" dirty="0"/>
        </a:p>
      </dsp:txBody>
      <dsp:txXfrm>
        <a:off x="2479311" y="860804"/>
        <a:ext cx="1787903" cy="477650"/>
      </dsp:txXfrm>
    </dsp:sp>
    <dsp:sp modelId="{B4819B5A-EF7B-4CB0-A433-38C4EBC73FEF}">
      <dsp:nvSpPr>
        <dsp:cNvPr id="0" name=""/>
        <dsp:cNvSpPr/>
      </dsp:nvSpPr>
      <dsp:spPr>
        <a:xfrm>
          <a:off x="2292645" y="683848"/>
          <a:ext cx="186666" cy="1012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2843"/>
              </a:lnTo>
              <a:lnTo>
                <a:pt x="186666" y="1012843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D919C4-444D-4109-9583-18300B169AAD}">
      <dsp:nvSpPr>
        <dsp:cNvPr id="0" name=""/>
        <dsp:cNvSpPr/>
      </dsp:nvSpPr>
      <dsp:spPr>
        <a:xfrm>
          <a:off x="2479311" y="1457867"/>
          <a:ext cx="1787903" cy="47765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МО Большая Охта</a:t>
          </a:r>
          <a:endParaRPr lang="en-US" sz="1200" b="1" kern="1200" dirty="0"/>
        </a:p>
      </dsp:txBody>
      <dsp:txXfrm>
        <a:off x="2479311" y="1457867"/>
        <a:ext cx="1787903" cy="477650"/>
      </dsp:txXfrm>
    </dsp:sp>
    <dsp:sp modelId="{8A0092CB-2BD4-4E07-94A2-4DAF7C857DE6}">
      <dsp:nvSpPr>
        <dsp:cNvPr id="0" name=""/>
        <dsp:cNvSpPr/>
      </dsp:nvSpPr>
      <dsp:spPr>
        <a:xfrm>
          <a:off x="2292645" y="683848"/>
          <a:ext cx="186666" cy="1609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9907"/>
              </a:lnTo>
              <a:lnTo>
                <a:pt x="186666" y="1609907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154B8E-FAAB-4029-BFB1-4CC49BA46E2D}">
      <dsp:nvSpPr>
        <dsp:cNvPr id="0" name=""/>
        <dsp:cNvSpPr/>
      </dsp:nvSpPr>
      <dsp:spPr>
        <a:xfrm>
          <a:off x="2479311" y="2054930"/>
          <a:ext cx="1787903" cy="47765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МО Малая Охта</a:t>
          </a:r>
          <a:endParaRPr lang="en-US" sz="1200" b="1" kern="1200" dirty="0"/>
        </a:p>
      </dsp:txBody>
      <dsp:txXfrm>
        <a:off x="2479311" y="2054930"/>
        <a:ext cx="1787903" cy="477650"/>
      </dsp:txXfrm>
    </dsp:sp>
    <dsp:sp modelId="{2689CC9A-89B8-4411-AEEF-B84A07EDDC45}">
      <dsp:nvSpPr>
        <dsp:cNvPr id="0" name=""/>
        <dsp:cNvSpPr/>
      </dsp:nvSpPr>
      <dsp:spPr>
        <a:xfrm>
          <a:off x="2292645" y="683848"/>
          <a:ext cx="186666" cy="2206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6970"/>
              </a:lnTo>
              <a:lnTo>
                <a:pt x="186666" y="2206970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766FB-6259-476A-B15C-7E697626DBB7}">
      <dsp:nvSpPr>
        <dsp:cNvPr id="0" name=""/>
        <dsp:cNvSpPr/>
      </dsp:nvSpPr>
      <dsp:spPr>
        <a:xfrm>
          <a:off x="2479311" y="2651994"/>
          <a:ext cx="1787903" cy="47765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МО Пороховые</a:t>
          </a:r>
          <a:endParaRPr lang="en-US" sz="1200" b="1" kern="1200" dirty="0"/>
        </a:p>
      </dsp:txBody>
      <dsp:txXfrm>
        <a:off x="2479311" y="2651994"/>
        <a:ext cx="1787903" cy="477650"/>
      </dsp:txXfrm>
    </dsp:sp>
    <dsp:sp modelId="{D09D220B-8C06-4517-923B-F5972474A01C}">
      <dsp:nvSpPr>
        <dsp:cNvPr id="0" name=""/>
        <dsp:cNvSpPr/>
      </dsp:nvSpPr>
      <dsp:spPr>
        <a:xfrm>
          <a:off x="2292645" y="683848"/>
          <a:ext cx="186666" cy="2804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4034"/>
              </a:lnTo>
              <a:lnTo>
                <a:pt x="186666" y="2804034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E10B23-A3A8-46F0-9A4B-559AE698FE0A}">
      <dsp:nvSpPr>
        <dsp:cNvPr id="0" name=""/>
        <dsp:cNvSpPr/>
      </dsp:nvSpPr>
      <dsp:spPr>
        <a:xfrm>
          <a:off x="2479311" y="3249057"/>
          <a:ext cx="1787903" cy="47765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МО Ржевка</a:t>
          </a:r>
          <a:endParaRPr lang="en-US" sz="1200" b="1" kern="1200" dirty="0"/>
        </a:p>
      </dsp:txBody>
      <dsp:txXfrm>
        <a:off x="2479311" y="3249057"/>
        <a:ext cx="1787903" cy="477650"/>
      </dsp:txXfrm>
    </dsp:sp>
    <dsp:sp modelId="{616A51D9-6324-4E97-9B36-045F3CB7640D}">
      <dsp:nvSpPr>
        <dsp:cNvPr id="0" name=""/>
        <dsp:cNvSpPr/>
      </dsp:nvSpPr>
      <dsp:spPr>
        <a:xfrm>
          <a:off x="4211472" y="206198"/>
          <a:ext cx="1866668" cy="477650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8575">
          <a:solidFill>
            <a:schemeClr val="accent4">
              <a:lumMod val="60000"/>
              <a:lumOff val="40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Красносельский район</a:t>
          </a:r>
          <a:endParaRPr lang="en-US" sz="1400" kern="1200" dirty="0"/>
        </a:p>
      </dsp:txBody>
      <dsp:txXfrm>
        <a:off x="4211472" y="206198"/>
        <a:ext cx="1866668" cy="477650"/>
      </dsp:txXfrm>
    </dsp:sp>
    <dsp:sp modelId="{69584EDA-8D70-46B8-97F9-C364777C9142}">
      <dsp:nvSpPr>
        <dsp:cNvPr id="0" name=""/>
        <dsp:cNvSpPr/>
      </dsp:nvSpPr>
      <dsp:spPr>
        <a:xfrm>
          <a:off x="4398138" y="683848"/>
          <a:ext cx="186666" cy="415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5780"/>
              </a:lnTo>
              <a:lnTo>
                <a:pt x="186666" y="415780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A86C53-10B1-4DDD-AC4B-8204F928AC66}">
      <dsp:nvSpPr>
        <dsp:cNvPr id="0" name=""/>
        <dsp:cNvSpPr/>
      </dsp:nvSpPr>
      <dsp:spPr>
        <a:xfrm>
          <a:off x="4584805" y="860804"/>
          <a:ext cx="1787903" cy="47765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МО Горелово</a:t>
          </a:r>
          <a:endParaRPr lang="en-US" sz="1200" b="1" kern="1200" dirty="0"/>
        </a:p>
      </dsp:txBody>
      <dsp:txXfrm>
        <a:off x="4584805" y="860804"/>
        <a:ext cx="1787903" cy="477650"/>
      </dsp:txXfrm>
    </dsp:sp>
    <dsp:sp modelId="{0C2D51F5-1E6A-47FF-8D79-092F1E28AFE2}">
      <dsp:nvSpPr>
        <dsp:cNvPr id="0" name=""/>
        <dsp:cNvSpPr/>
      </dsp:nvSpPr>
      <dsp:spPr>
        <a:xfrm>
          <a:off x="4398138" y="683848"/>
          <a:ext cx="186666" cy="1012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2843"/>
              </a:lnTo>
              <a:lnTo>
                <a:pt x="186666" y="1012843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259F77-21B1-4E04-9D6B-4C072B5BE32E}">
      <dsp:nvSpPr>
        <dsp:cNvPr id="0" name=""/>
        <dsp:cNvSpPr/>
      </dsp:nvSpPr>
      <dsp:spPr>
        <a:xfrm>
          <a:off x="4584805" y="1457867"/>
          <a:ext cx="1787903" cy="47765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МО Южно-Приморский</a:t>
          </a:r>
          <a:endParaRPr lang="en-US" sz="1200" b="1" kern="1200" dirty="0"/>
        </a:p>
      </dsp:txBody>
      <dsp:txXfrm>
        <a:off x="4584805" y="1457867"/>
        <a:ext cx="1787903" cy="477650"/>
      </dsp:txXfrm>
    </dsp:sp>
    <dsp:sp modelId="{0B47D4F1-A1B4-43DA-85BE-E6CA3D3A3C71}">
      <dsp:nvSpPr>
        <dsp:cNvPr id="0" name=""/>
        <dsp:cNvSpPr/>
      </dsp:nvSpPr>
      <dsp:spPr>
        <a:xfrm>
          <a:off x="4398138" y="683848"/>
          <a:ext cx="186666" cy="1609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9907"/>
              </a:lnTo>
              <a:lnTo>
                <a:pt x="186666" y="1609907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2F01AB-CECC-4B7E-AC35-33D5A176B521}">
      <dsp:nvSpPr>
        <dsp:cNvPr id="0" name=""/>
        <dsp:cNvSpPr/>
      </dsp:nvSpPr>
      <dsp:spPr>
        <a:xfrm>
          <a:off x="4584805" y="2054930"/>
          <a:ext cx="1787903" cy="47765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МО Сосновая поляна</a:t>
          </a:r>
          <a:endParaRPr lang="en-US" sz="1200" b="1" kern="1200" dirty="0"/>
        </a:p>
      </dsp:txBody>
      <dsp:txXfrm>
        <a:off x="4584805" y="2054930"/>
        <a:ext cx="1787903" cy="477650"/>
      </dsp:txXfrm>
    </dsp:sp>
    <dsp:sp modelId="{22319A08-4E6D-4CBD-86C8-BC4F49F88629}">
      <dsp:nvSpPr>
        <dsp:cNvPr id="0" name=""/>
        <dsp:cNvSpPr/>
      </dsp:nvSpPr>
      <dsp:spPr>
        <a:xfrm>
          <a:off x="4398138" y="683848"/>
          <a:ext cx="186666" cy="2206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6970"/>
              </a:lnTo>
              <a:lnTo>
                <a:pt x="186666" y="2206970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A53F5-60A3-445F-B7F5-766D99BEF39C}">
      <dsp:nvSpPr>
        <dsp:cNvPr id="0" name=""/>
        <dsp:cNvSpPr/>
      </dsp:nvSpPr>
      <dsp:spPr>
        <a:xfrm>
          <a:off x="4584805" y="2651994"/>
          <a:ext cx="1787903" cy="47765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МО Урицк</a:t>
          </a:r>
          <a:endParaRPr lang="en-US" sz="1200" b="1" kern="1200" dirty="0"/>
        </a:p>
      </dsp:txBody>
      <dsp:txXfrm>
        <a:off x="4584805" y="2651994"/>
        <a:ext cx="1787903" cy="477650"/>
      </dsp:txXfrm>
    </dsp:sp>
    <dsp:sp modelId="{FEC92659-B094-4437-906C-D156B4AD278D}">
      <dsp:nvSpPr>
        <dsp:cNvPr id="0" name=""/>
        <dsp:cNvSpPr/>
      </dsp:nvSpPr>
      <dsp:spPr>
        <a:xfrm>
          <a:off x="4398138" y="683848"/>
          <a:ext cx="186666" cy="2804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4034"/>
              </a:lnTo>
              <a:lnTo>
                <a:pt x="186666" y="2804034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85CC71-4FB8-429B-A1E6-01FAD1C562E5}">
      <dsp:nvSpPr>
        <dsp:cNvPr id="0" name=""/>
        <dsp:cNvSpPr/>
      </dsp:nvSpPr>
      <dsp:spPr>
        <a:xfrm>
          <a:off x="4584805" y="3249057"/>
          <a:ext cx="1787903" cy="47765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МО Константиновское</a:t>
          </a:r>
          <a:endParaRPr lang="en-US" sz="1200" b="1" kern="1200" dirty="0"/>
        </a:p>
      </dsp:txBody>
      <dsp:txXfrm>
        <a:off x="4584805" y="3249057"/>
        <a:ext cx="1787903" cy="477650"/>
      </dsp:txXfrm>
    </dsp:sp>
    <dsp:sp modelId="{F4CE36A9-FC01-4B76-8DF7-AD87649273BB}">
      <dsp:nvSpPr>
        <dsp:cNvPr id="0" name=""/>
        <dsp:cNvSpPr/>
      </dsp:nvSpPr>
      <dsp:spPr>
        <a:xfrm>
          <a:off x="4398138" y="683848"/>
          <a:ext cx="186666" cy="34010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1097"/>
              </a:lnTo>
              <a:lnTo>
                <a:pt x="186666" y="3401097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11F27-6A29-451A-86C4-84A1B98B45F9}">
      <dsp:nvSpPr>
        <dsp:cNvPr id="0" name=""/>
        <dsp:cNvSpPr/>
      </dsp:nvSpPr>
      <dsp:spPr>
        <a:xfrm>
          <a:off x="4584805" y="3846121"/>
          <a:ext cx="1787903" cy="47765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МО Юго-Запад</a:t>
          </a:r>
          <a:endParaRPr lang="en-US" sz="1200" b="1" kern="1200" dirty="0"/>
        </a:p>
      </dsp:txBody>
      <dsp:txXfrm>
        <a:off x="4584805" y="3846121"/>
        <a:ext cx="1787903" cy="477650"/>
      </dsp:txXfrm>
    </dsp:sp>
    <dsp:sp modelId="{D4C8C3C1-CEE4-4692-94C2-6D896CE9585B}">
      <dsp:nvSpPr>
        <dsp:cNvPr id="0" name=""/>
        <dsp:cNvSpPr/>
      </dsp:nvSpPr>
      <dsp:spPr>
        <a:xfrm>
          <a:off x="6316965" y="206198"/>
          <a:ext cx="1866668" cy="477650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8575">
          <a:solidFill>
            <a:schemeClr val="accent4">
              <a:lumMod val="60000"/>
              <a:lumOff val="40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Московский район</a:t>
          </a:r>
          <a:endParaRPr lang="en-US" sz="1400" kern="1200" dirty="0"/>
        </a:p>
      </dsp:txBody>
      <dsp:txXfrm>
        <a:off x="6316965" y="206198"/>
        <a:ext cx="1866668" cy="477650"/>
      </dsp:txXfrm>
    </dsp:sp>
    <dsp:sp modelId="{B942356E-0F9B-4215-816D-CDECA006867E}">
      <dsp:nvSpPr>
        <dsp:cNvPr id="0" name=""/>
        <dsp:cNvSpPr/>
      </dsp:nvSpPr>
      <dsp:spPr>
        <a:xfrm>
          <a:off x="6503632" y="683848"/>
          <a:ext cx="186666" cy="415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5780"/>
              </a:lnTo>
              <a:lnTo>
                <a:pt x="186666" y="415780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F03163-14A3-4BBF-BE75-BFD30D8526D5}">
      <dsp:nvSpPr>
        <dsp:cNvPr id="0" name=""/>
        <dsp:cNvSpPr/>
      </dsp:nvSpPr>
      <dsp:spPr>
        <a:xfrm>
          <a:off x="6690299" y="860804"/>
          <a:ext cx="1787903" cy="47765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МО Московская застава</a:t>
          </a:r>
          <a:endParaRPr lang="en-US" sz="1200" b="1" kern="1200" dirty="0"/>
        </a:p>
      </dsp:txBody>
      <dsp:txXfrm>
        <a:off x="6690299" y="860804"/>
        <a:ext cx="1787903" cy="477650"/>
      </dsp:txXfrm>
    </dsp:sp>
    <dsp:sp modelId="{9D449379-73FC-4A40-BFDF-6D512C9F8C29}">
      <dsp:nvSpPr>
        <dsp:cNvPr id="0" name=""/>
        <dsp:cNvSpPr/>
      </dsp:nvSpPr>
      <dsp:spPr>
        <a:xfrm>
          <a:off x="6503632" y="683848"/>
          <a:ext cx="186666" cy="1012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2843"/>
              </a:lnTo>
              <a:lnTo>
                <a:pt x="186666" y="1012843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86C7C7-0CFE-4DF3-8B46-242E26A355CB}">
      <dsp:nvSpPr>
        <dsp:cNvPr id="0" name=""/>
        <dsp:cNvSpPr/>
      </dsp:nvSpPr>
      <dsp:spPr>
        <a:xfrm>
          <a:off x="6690299" y="1457867"/>
          <a:ext cx="1787903" cy="47765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МО Гагаринское</a:t>
          </a:r>
          <a:endParaRPr lang="en-US" sz="1200" b="1" kern="1200" dirty="0"/>
        </a:p>
      </dsp:txBody>
      <dsp:txXfrm>
        <a:off x="6690299" y="1457867"/>
        <a:ext cx="1787903" cy="477650"/>
      </dsp:txXfrm>
    </dsp:sp>
    <dsp:sp modelId="{B16775CA-5234-46BC-87E6-84F3C413A590}">
      <dsp:nvSpPr>
        <dsp:cNvPr id="0" name=""/>
        <dsp:cNvSpPr/>
      </dsp:nvSpPr>
      <dsp:spPr>
        <a:xfrm>
          <a:off x="6503632" y="683848"/>
          <a:ext cx="186666" cy="1609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9907"/>
              </a:lnTo>
              <a:lnTo>
                <a:pt x="186666" y="1609907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83148E-F4EA-488F-8EE5-71E28059BC6B}">
      <dsp:nvSpPr>
        <dsp:cNvPr id="0" name=""/>
        <dsp:cNvSpPr/>
      </dsp:nvSpPr>
      <dsp:spPr>
        <a:xfrm>
          <a:off x="6690299" y="2054930"/>
          <a:ext cx="1787903" cy="47765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МО Новоизмайловское</a:t>
          </a:r>
          <a:endParaRPr lang="en-US" sz="1200" b="1" kern="1200" dirty="0"/>
        </a:p>
      </dsp:txBody>
      <dsp:txXfrm>
        <a:off x="6690299" y="2054930"/>
        <a:ext cx="1787903" cy="477650"/>
      </dsp:txXfrm>
    </dsp:sp>
    <dsp:sp modelId="{CA1D8B08-4D44-4112-812B-6F9F3B929346}">
      <dsp:nvSpPr>
        <dsp:cNvPr id="0" name=""/>
        <dsp:cNvSpPr/>
      </dsp:nvSpPr>
      <dsp:spPr>
        <a:xfrm>
          <a:off x="6503632" y="683848"/>
          <a:ext cx="186666" cy="2206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6970"/>
              </a:lnTo>
              <a:lnTo>
                <a:pt x="186666" y="2206970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C07711-37FB-415C-A1BE-5DD7744656B8}">
      <dsp:nvSpPr>
        <dsp:cNvPr id="0" name=""/>
        <dsp:cNvSpPr/>
      </dsp:nvSpPr>
      <dsp:spPr>
        <a:xfrm>
          <a:off x="6690299" y="2651994"/>
          <a:ext cx="1787903" cy="47765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МО Пулковский меридиан</a:t>
          </a:r>
          <a:endParaRPr lang="en-US" sz="1200" b="1" kern="1200" dirty="0"/>
        </a:p>
      </dsp:txBody>
      <dsp:txXfrm>
        <a:off x="6690299" y="2651994"/>
        <a:ext cx="1787903" cy="477650"/>
      </dsp:txXfrm>
    </dsp:sp>
    <dsp:sp modelId="{8AABB32D-4E71-40C4-8264-AD9EA3E0C444}">
      <dsp:nvSpPr>
        <dsp:cNvPr id="0" name=""/>
        <dsp:cNvSpPr/>
      </dsp:nvSpPr>
      <dsp:spPr>
        <a:xfrm>
          <a:off x="6503632" y="683848"/>
          <a:ext cx="186666" cy="2804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4034"/>
              </a:lnTo>
              <a:lnTo>
                <a:pt x="186666" y="2804034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B7EE62-A2A3-4F1F-8570-95764ABBDF75}">
      <dsp:nvSpPr>
        <dsp:cNvPr id="0" name=""/>
        <dsp:cNvSpPr/>
      </dsp:nvSpPr>
      <dsp:spPr>
        <a:xfrm>
          <a:off x="6690299" y="3249057"/>
          <a:ext cx="1787903" cy="47765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МО Звездное</a:t>
          </a:r>
          <a:endParaRPr lang="en-US" sz="1200" b="1" kern="1200" dirty="0"/>
        </a:p>
      </dsp:txBody>
      <dsp:txXfrm>
        <a:off x="6690299" y="3249057"/>
        <a:ext cx="1787903" cy="4776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275" cy="4965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62" y="1"/>
            <a:ext cx="2946275" cy="4965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0AD84DF-31E1-4269-8130-8044EEDC089A}" type="datetimeFigureOut">
              <a:rPr lang="ru-RU"/>
              <a:pPr>
                <a:defRPr/>
              </a:pPr>
              <a:t>04.08.2015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383" y="4716675"/>
            <a:ext cx="5436909" cy="4467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937"/>
            <a:ext cx="2946275" cy="4965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62" y="9429937"/>
            <a:ext cx="2946275" cy="4965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EFD6837-5220-47B2-A39A-D71B80ED90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92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D6837-5220-47B2-A39A-D71B80ED908A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52050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26EF6C-33F5-415B-B976-D3ECF8B5AEFB}" type="slidenum">
              <a:rPr lang="ru-RU" smtClean="0"/>
              <a:pPr eaLnBrk="1" hangingPunct="1"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9CAADD-8AB0-4FDB-A915-C9301BB7EA6D}" type="slidenum">
              <a:rPr lang="ru-RU" smtClean="0"/>
              <a:pPr eaLnBrk="1" hangingPunct="1"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D6A67D-7D28-4827-BB46-5174BA3DC4D3}" type="slidenum">
              <a:rPr lang="ru-RU" smtClean="0"/>
              <a:pPr eaLnBrk="1" hangingPunct="1"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516A262-1046-49E0-AE37-15876F257020}" type="slidenum">
              <a:rPr lang="ru-RU" smtClean="0"/>
              <a:pPr eaLnBrk="1" hangingPunct="1"/>
              <a:t>24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516A262-1046-49E0-AE37-15876F257020}" type="slidenum">
              <a:rPr lang="ru-RU" smtClean="0"/>
              <a:pPr eaLnBrk="1" hangingPunct="1"/>
              <a:t>25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F7311C-BF8C-4D5E-A1A5-9910700D3241}" type="slidenum">
              <a:rPr lang="ru-RU" smtClean="0"/>
              <a:pPr eaLnBrk="1" hangingPunct="1"/>
              <a:t>26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D6837-5220-47B2-A39A-D71B80ED908A}" type="slidenum">
              <a:rPr lang="ru-RU" smtClean="0"/>
              <a:pPr>
                <a:defRPr/>
              </a:pPr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5001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B3D42-DBB6-49AD-BF82-BEDBBA70E7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0600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5F726-2A78-46CB-9863-97E87D355E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7141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4A989-4901-40AC-9E95-FB6EDC8152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14888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0C6C8-ECE0-4E83-BF04-35729D6BBC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98158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0DB6C-7850-45D9-A926-35A54F9D9B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1934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2ACC7-75B3-4534-B76B-4B1CBEC2F4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7945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F4733-4277-46E6-8FFF-81604E7123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80527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F3C87-160B-40FB-8938-B6759B6311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8307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FCAE6-5F70-43AF-8663-6F1D27E2B7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96829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87A7F-DAEC-444E-B8A3-1161E893D6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69090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2BB8C-5518-488A-8CF3-2EA674CB09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8479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D21EC-3773-49C6-A324-0344E4D098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7788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0624BB8-3FA0-46DF-A91A-86AD19D78A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741863"/>
            <a:ext cx="9144000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4" name="Text Box 4"/>
          <p:cNvSpPr txBox="1">
            <a:spLocks noChangeArrowheads="1"/>
          </p:cNvSpPr>
          <p:nvPr/>
        </p:nvSpPr>
        <p:spPr bwMode="auto">
          <a:xfrm>
            <a:off x="360363" y="1922463"/>
            <a:ext cx="853281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Результаты мониторинга социального и экономического развития </a:t>
            </a:r>
            <a:br>
              <a:rPr lang="ru-RU" sz="24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24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внутригородских муниципальных образований </a:t>
            </a:r>
            <a:br>
              <a:rPr lang="ru-RU" sz="24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24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Санкт-Петербурга </a:t>
            </a:r>
            <a:br>
              <a:rPr lang="ru-RU" sz="24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24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 оценки эффективности деятельности органов местного самоуправления </a:t>
            </a:r>
            <a:br>
              <a:rPr lang="ru-RU" sz="24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24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внутригородских муниципальных образований </a:t>
            </a:r>
            <a:br>
              <a:rPr lang="ru-RU" sz="24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24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Санкт-Петербурга </a:t>
            </a:r>
            <a:br>
              <a:rPr lang="ru-RU" sz="24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24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 итогам 20</a:t>
            </a:r>
            <a:r>
              <a:rPr lang="en-US" sz="24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1</a:t>
            </a:r>
            <a:r>
              <a:rPr lang="ru-RU" sz="24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4</a:t>
            </a:r>
            <a:r>
              <a:rPr lang="ru-RU" sz="24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года</a:t>
            </a:r>
            <a:endParaRPr lang="ru-RU" sz="2400" b="1" dirty="0">
              <a:solidFill>
                <a:srgbClr val="C0504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9163" y="557213"/>
            <a:ext cx="7324725" cy="784225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Администрация Губернатора Санкт-Петербурга</a:t>
            </a:r>
          </a:p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Совет муниципальных образований Санкт-Петербурга</a:t>
            </a:r>
          </a:p>
        </p:txBody>
      </p:sp>
      <p:pic>
        <p:nvPicPr>
          <p:cNvPr id="3077" name="Picture 7" descr="39597124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lum bright="-12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022" r="18898"/>
          <a:stretch>
            <a:fillRect/>
          </a:stretch>
        </p:blipFill>
        <p:spPr>
          <a:xfrm>
            <a:off x="180975" y="260350"/>
            <a:ext cx="1295400" cy="129698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47700" y="596900"/>
            <a:ext cx="7848600" cy="510778"/>
          </a:xfrm>
          <a:prstGeom prst="round2Diag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b="1" i="1" dirty="0"/>
              <a:t>3.1</a:t>
            </a:r>
            <a:r>
              <a:rPr lang="en-US" sz="1200" b="1" i="1" dirty="0"/>
              <a:t> </a:t>
            </a:r>
            <a:r>
              <a:rPr lang="ru-RU" sz="1200" b="1" dirty="0"/>
              <a:t>Доля площади обустроенных и восстановленных участков зеленых насаждений по отношению к площади территорий, требующих выполнения работ по обустройству и восстановлению.</a:t>
            </a:r>
            <a:r>
              <a:rPr lang="ru-RU" sz="1200" b="1" i="1" dirty="0" smtClean="0"/>
              <a:t>, </a:t>
            </a:r>
            <a:r>
              <a:rPr lang="ru-RU" sz="1200" b="1" i="1" dirty="0"/>
              <a:t>в 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7700" y="101600"/>
            <a:ext cx="7848600" cy="441325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Раздел </a:t>
            </a:r>
            <a:r>
              <a:rPr lang="en-US" sz="2000" dirty="0">
                <a:solidFill>
                  <a:prstClr val="white"/>
                </a:solidFill>
              </a:rPr>
              <a:t>3</a:t>
            </a:r>
            <a:r>
              <a:rPr lang="ru-RU" sz="2000" dirty="0">
                <a:solidFill>
                  <a:prstClr val="white"/>
                </a:solidFill>
              </a:rPr>
              <a:t>. </a:t>
            </a:r>
            <a:r>
              <a:rPr lang="en-US" sz="2000" dirty="0">
                <a:solidFill>
                  <a:prstClr val="white"/>
                </a:solidFill>
              </a:rPr>
              <a:t>“</a:t>
            </a:r>
            <a:r>
              <a:rPr lang="ru-RU" sz="2000" dirty="0">
                <a:solidFill>
                  <a:prstClr val="white"/>
                </a:solidFill>
              </a:rPr>
              <a:t>Благоустройство и охрана окружающей среды</a:t>
            </a:r>
            <a:r>
              <a:rPr lang="en-US" sz="2000" dirty="0">
                <a:solidFill>
                  <a:prstClr val="white"/>
                </a:solidFill>
              </a:rPr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700" y="1117110"/>
            <a:ext cx="267335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latin typeface="+mn-lt"/>
              </a:rPr>
              <a:t>Муниципальные образования </a:t>
            </a:r>
            <a:r>
              <a:rPr lang="en-US" sz="1100" b="1" dirty="0" smtClean="0">
                <a:latin typeface="+mn-lt"/>
              </a:rPr>
              <a:t>4</a:t>
            </a:r>
            <a:r>
              <a:rPr lang="ru-RU" sz="1100" b="1" dirty="0" smtClean="0">
                <a:latin typeface="+mn-lt"/>
              </a:rPr>
              <a:t> </a:t>
            </a:r>
            <a:r>
              <a:rPr lang="ru-RU" sz="1100" b="1" dirty="0">
                <a:latin typeface="+mn-lt"/>
              </a:rPr>
              <a:t>группы</a:t>
            </a:r>
            <a:endParaRPr lang="en-US" sz="1100" b="1" dirty="0">
              <a:latin typeface="+mn-lt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116638" y="1100045"/>
            <a:ext cx="23796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b="1" i="1" dirty="0">
                <a:latin typeface="+mn-lt"/>
              </a:rPr>
              <a:t>Средняя величина показателя:</a:t>
            </a:r>
            <a:endParaRPr lang="en-US" sz="1200" b="1" i="1" dirty="0"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rgbClr val="C00000"/>
                </a:solidFill>
                <a:latin typeface="+mn-lt"/>
              </a:rPr>
              <a:t>по Санкт-Петербургу</a:t>
            </a:r>
            <a:r>
              <a:rPr lang="ru-RU" sz="1200" b="1" i="1" dirty="0" smtClean="0">
                <a:solidFill>
                  <a:srgbClr val="C00000"/>
                </a:solidFill>
                <a:latin typeface="+mn-lt"/>
              </a:rPr>
              <a:t>:  97,56%</a:t>
            </a:r>
            <a:endParaRPr lang="ru-RU" sz="1200" b="1" i="1" dirty="0">
              <a:solidFill>
                <a:srgbClr val="C00000"/>
              </a:solidFill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в группе</a:t>
            </a:r>
            <a:r>
              <a:rPr lang="ru-RU" sz="1200" b="1" i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:  97,21%</a:t>
            </a:r>
            <a:endParaRPr lang="ru-RU" sz="1200" b="1" i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9750" y="5516563"/>
            <a:ext cx="2592388" cy="939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Кировского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Красногвардейского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Красносельского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Московского района</a:t>
            </a:r>
            <a:endParaRPr lang="en-US" sz="1000" dirty="0">
              <a:latin typeface="+mn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84438" y="58054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>
            <a:off x="2484438" y="60213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Прямоугольник 23"/>
          <p:cNvSpPr/>
          <p:nvPr/>
        </p:nvSpPr>
        <p:spPr>
          <a:xfrm>
            <a:off x="2484438" y="55895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Прямоугольник 24"/>
          <p:cNvSpPr/>
          <p:nvPr/>
        </p:nvSpPr>
        <p:spPr>
          <a:xfrm>
            <a:off x="2484438" y="62372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388356" y="5689382"/>
            <a:ext cx="5400675" cy="6640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100" i="1" dirty="0"/>
              <a:t>Наиболее высокое значение показателя в группе имеет МО </a:t>
            </a:r>
            <a:r>
              <a:rPr lang="ru-RU" sz="1100" i="1" dirty="0" smtClean="0"/>
              <a:t>Нарвский округ – 126,03%, </a:t>
            </a:r>
            <a:r>
              <a:rPr lang="ru-RU" sz="1100" i="1" dirty="0"/>
              <a:t>наиболее низкое значение у МО </a:t>
            </a:r>
            <a:r>
              <a:rPr lang="ru-RU" sz="1100" i="1" dirty="0" err="1" smtClean="0"/>
              <a:t>Полюстрово</a:t>
            </a:r>
            <a:r>
              <a:rPr lang="ru-RU" sz="1100" i="1" dirty="0" smtClean="0"/>
              <a:t> – 27,04%. </a:t>
            </a:r>
            <a:r>
              <a:rPr lang="ru-RU" sz="1100" i="1" dirty="0"/>
              <a:t>Среднее значение показателя в группе </a:t>
            </a:r>
            <a:r>
              <a:rPr lang="ru-RU" sz="1100" i="1" dirty="0" smtClean="0"/>
              <a:t>близко к среднегородскому значению. </a:t>
            </a:r>
            <a:endParaRPr lang="en-US" sz="1100" i="1" dirty="0"/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63580962"/>
              </p:ext>
            </p:extLst>
          </p:nvPr>
        </p:nvGraphicFramePr>
        <p:xfrm>
          <a:off x="647700" y="1628800"/>
          <a:ext cx="7848600" cy="3745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47700" y="593725"/>
            <a:ext cx="7848600" cy="715089"/>
          </a:xfrm>
          <a:prstGeom prst="round2Diag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b="1" i="1" dirty="0"/>
              <a:t>3.2</a:t>
            </a:r>
            <a:r>
              <a:rPr lang="en-US" sz="1200" b="1" i="1" dirty="0"/>
              <a:t> </a:t>
            </a:r>
            <a:r>
              <a:rPr lang="ru-RU" sz="1200" b="1" dirty="0"/>
              <a:t>Доля площади устроенных и отремонтированных придомовых территорий и территорий дворов, включая проезды и въезды, пешеходные дорожки, твердыми видами покрытий к площади территорий указанного типа, требующих устройства и ремонта твердых видов покрытия.</a:t>
            </a:r>
            <a:r>
              <a:rPr lang="ru-RU" sz="1200" b="1" i="1" dirty="0" smtClean="0"/>
              <a:t>, </a:t>
            </a:r>
            <a:r>
              <a:rPr lang="ru-RU" sz="1200" b="1" i="1" dirty="0"/>
              <a:t>в 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700" y="98425"/>
            <a:ext cx="7848600" cy="44291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Раздел </a:t>
            </a:r>
            <a:r>
              <a:rPr lang="en-US" sz="2000" dirty="0">
                <a:solidFill>
                  <a:prstClr val="white"/>
                </a:solidFill>
              </a:rPr>
              <a:t>3</a:t>
            </a:r>
            <a:r>
              <a:rPr lang="ru-RU" sz="2000" dirty="0">
                <a:solidFill>
                  <a:prstClr val="white"/>
                </a:solidFill>
              </a:rPr>
              <a:t>. </a:t>
            </a:r>
            <a:r>
              <a:rPr lang="en-US" sz="2000" dirty="0">
                <a:solidFill>
                  <a:prstClr val="white"/>
                </a:solidFill>
              </a:rPr>
              <a:t>“</a:t>
            </a:r>
            <a:r>
              <a:rPr lang="ru-RU" sz="2000" dirty="0">
                <a:solidFill>
                  <a:prstClr val="white"/>
                </a:solidFill>
              </a:rPr>
              <a:t>Благоустройство и охрана окружающей среды</a:t>
            </a:r>
            <a:r>
              <a:rPr lang="en-US" sz="2000" dirty="0">
                <a:solidFill>
                  <a:prstClr val="white"/>
                </a:solidFill>
              </a:rPr>
              <a:t>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6100" y="1309688"/>
            <a:ext cx="2714625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latin typeface="+mn-lt"/>
              </a:rPr>
              <a:t>Муниципальные образования </a:t>
            </a:r>
            <a:r>
              <a:rPr lang="en-US" sz="1100" b="1" dirty="0" smtClean="0">
                <a:latin typeface="+mn-lt"/>
              </a:rPr>
              <a:t>4</a:t>
            </a:r>
            <a:r>
              <a:rPr lang="ru-RU" sz="1100" b="1" dirty="0" smtClean="0">
                <a:latin typeface="+mn-lt"/>
              </a:rPr>
              <a:t> </a:t>
            </a:r>
            <a:r>
              <a:rPr lang="ru-RU" sz="1100" b="1" dirty="0">
                <a:latin typeface="+mn-lt"/>
              </a:rPr>
              <a:t>группы</a:t>
            </a:r>
            <a:endParaRPr lang="en-US" sz="1100" b="1" dirty="0">
              <a:latin typeface="+mn-lt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907088" y="1273175"/>
            <a:ext cx="23447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b="1" i="1" dirty="0">
                <a:latin typeface="+mn-lt"/>
              </a:rPr>
              <a:t>Средняя величина показателя:</a:t>
            </a:r>
            <a:endParaRPr lang="en-US" sz="1200" b="1" i="1" dirty="0"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rgbClr val="C00000"/>
                </a:solidFill>
                <a:latin typeface="+mn-lt"/>
              </a:rPr>
              <a:t>по Санкт-Петербургу</a:t>
            </a:r>
            <a:r>
              <a:rPr lang="ru-RU" sz="1200" b="1" i="1" dirty="0" smtClean="0">
                <a:solidFill>
                  <a:srgbClr val="C00000"/>
                </a:solidFill>
                <a:latin typeface="+mn-lt"/>
              </a:rPr>
              <a:t>:  100,19%</a:t>
            </a:r>
            <a:endParaRPr lang="ru-RU" sz="1200" b="1" i="1" dirty="0">
              <a:solidFill>
                <a:srgbClr val="C00000"/>
              </a:solidFill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в группе</a:t>
            </a:r>
            <a:r>
              <a:rPr lang="ru-RU" sz="1200" b="1" i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:  101,69%</a:t>
            </a:r>
            <a:endParaRPr lang="ru-RU" sz="1200" b="1" i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750" y="5516563"/>
            <a:ext cx="2592388" cy="939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Кировского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Красногвардейского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Красносельского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Московского района</a:t>
            </a:r>
            <a:endParaRPr lang="en-US" sz="1000" dirty="0"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84438" y="58054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2484438" y="60213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>
            <a:off x="2484438" y="55895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Прямоугольник 23"/>
          <p:cNvSpPr/>
          <p:nvPr/>
        </p:nvSpPr>
        <p:spPr>
          <a:xfrm>
            <a:off x="2484438" y="62372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19474" y="5679281"/>
            <a:ext cx="5400675" cy="6640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100" i="1" dirty="0"/>
              <a:t>Наиболее высокое значение показателя в группе имеет МО </a:t>
            </a:r>
            <a:r>
              <a:rPr lang="ru-RU" sz="1100" i="1" dirty="0" smtClean="0"/>
              <a:t>Дачное – 122,67%, у  19 МО значение равно 100%. </a:t>
            </a:r>
            <a:r>
              <a:rPr lang="ru-RU" sz="1100" i="1" dirty="0"/>
              <a:t>Среднее значение показателя в группе </a:t>
            </a:r>
            <a:r>
              <a:rPr lang="ru-RU" sz="1100" i="1" dirty="0" smtClean="0"/>
              <a:t>выше среднегородского значения. </a:t>
            </a:r>
            <a:endParaRPr lang="en-US" sz="1100" i="1" dirty="0"/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72321777"/>
              </p:ext>
            </p:extLst>
          </p:nvPr>
        </p:nvGraphicFramePr>
        <p:xfrm>
          <a:off x="647700" y="1814215"/>
          <a:ext cx="7776592" cy="3690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88988" y="628650"/>
            <a:ext cx="7639050" cy="510778"/>
          </a:xfrm>
          <a:prstGeom prst="round2Diag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b="1" i="1" dirty="0"/>
              <a:t>3.3</a:t>
            </a:r>
            <a:r>
              <a:rPr lang="en-US" sz="1200" b="1" i="1" dirty="0"/>
              <a:t> </a:t>
            </a:r>
            <a:r>
              <a:rPr lang="ru-RU" sz="1200" b="1" dirty="0"/>
              <a:t>Доля площади дополнительных парковочных мест, созданных на территории дворов муниципального образования, по отношению к запланированной площади создаваемых парковочных мест. </a:t>
            </a:r>
            <a:r>
              <a:rPr lang="ru-RU" sz="1200" b="1" i="1" dirty="0" smtClean="0"/>
              <a:t>, </a:t>
            </a:r>
            <a:r>
              <a:rPr lang="ru-RU" sz="1200" b="1" i="1" dirty="0"/>
              <a:t>в 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9463" y="136525"/>
            <a:ext cx="7648575" cy="44291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Раздел </a:t>
            </a:r>
            <a:r>
              <a:rPr lang="en-US" sz="2000" dirty="0">
                <a:solidFill>
                  <a:prstClr val="white"/>
                </a:solidFill>
              </a:rPr>
              <a:t>3</a:t>
            </a:r>
            <a:r>
              <a:rPr lang="ru-RU" sz="2000" dirty="0">
                <a:solidFill>
                  <a:prstClr val="white"/>
                </a:solidFill>
              </a:rPr>
              <a:t>. </a:t>
            </a:r>
            <a:r>
              <a:rPr lang="en-US" sz="2000" dirty="0">
                <a:solidFill>
                  <a:prstClr val="white"/>
                </a:solidFill>
              </a:rPr>
              <a:t>“</a:t>
            </a:r>
            <a:r>
              <a:rPr lang="ru-RU" sz="2000" dirty="0">
                <a:solidFill>
                  <a:prstClr val="white"/>
                </a:solidFill>
              </a:rPr>
              <a:t>Благоустройство и охрана окружающей среды</a:t>
            </a:r>
            <a:r>
              <a:rPr lang="en-US" sz="2000" dirty="0">
                <a:solidFill>
                  <a:prstClr val="white"/>
                </a:solidFill>
              </a:rPr>
              <a:t>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838" y="1157288"/>
            <a:ext cx="285750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latin typeface="+mn-lt"/>
              </a:rPr>
              <a:t>Муниципальные образования </a:t>
            </a:r>
            <a:r>
              <a:rPr lang="en-US" sz="1100" b="1" dirty="0" smtClean="0">
                <a:latin typeface="+mn-lt"/>
              </a:rPr>
              <a:t>4</a:t>
            </a:r>
            <a:r>
              <a:rPr lang="ru-RU" sz="1100" b="1" dirty="0" smtClean="0">
                <a:latin typeface="+mn-lt"/>
              </a:rPr>
              <a:t> </a:t>
            </a:r>
            <a:r>
              <a:rPr lang="ru-RU" sz="1100" b="1" dirty="0">
                <a:latin typeface="+mn-lt"/>
              </a:rPr>
              <a:t>группы</a:t>
            </a:r>
            <a:endParaRPr lang="en-US" sz="1100" b="1" dirty="0">
              <a:latin typeface="+mn-lt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907088" y="1158875"/>
            <a:ext cx="23796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b="1" i="1" dirty="0">
                <a:latin typeface="+mn-lt"/>
              </a:rPr>
              <a:t>Средняя величина показателя:</a:t>
            </a:r>
            <a:endParaRPr lang="en-US" sz="1200" b="1" i="1" dirty="0"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rgbClr val="C00000"/>
                </a:solidFill>
                <a:latin typeface="+mn-lt"/>
              </a:rPr>
              <a:t>по Санкт-Петербургу</a:t>
            </a:r>
            <a:r>
              <a:rPr lang="ru-RU" sz="1200" b="1" i="1" dirty="0" smtClean="0">
                <a:solidFill>
                  <a:srgbClr val="C00000"/>
                </a:solidFill>
                <a:latin typeface="+mn-lt"/>
              </a:rPr>
              <a:t>:  100,48%</a:t>
            </a:r>
            <a:endParaRPr lang="ru-RU" sz="1200" b="1" i="1" dirty="0">
              <a:solidFill>
                <a:srgbClr val="C00000"/>
              </a:solidFill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в группе</a:t>
            </a:r>
            <a:r>
              <a:rPr lang="ru-RU" sz="1200" b="1" i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:  100,63%</a:t>
            </a:r>
            <a:endParaRPr lang="ru-RU" sz="1200" b="1" i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750" y="5516563"/>
            <a:ext cx="2592388" cy="939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Кировского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Красногвардейского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Красносельского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Московского района</a:t>
            </a:r>
            <a:endParaRPr lang="en-US" sz="1000" dirty="0"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84438" y="58054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2484438" y="60213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>
            <a:off x="2484438" y="55895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Прямоугольник 23"/>
          <p:cNvSpPr/>
          <p:nvPr/>
        </p:nvSpPr>
        <p:spPr>
          <a:xfrm>
            <a:off x="2484438" y="62372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15240" y="5783025"/>
            <a:ext cx="5400675" cy="6640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100" i="1" dirty="0"/>
              <a:t>Наиболее высокое значение показателя в группе имеет МО </a:t>
            </a:r>
            <a:r>
              <a:rPr lang="ru-RU" sz="1100" i="1" dirty="0" smtClean="0"/>
              <a:t>Дачное – 126,54%, </a:t>
            </a:r>
            <a:r>
              <a:rPr lang="ru-RU" sz="1100" i="1" dirty="0"/>
              <a:t>наиболее низкое значение у МО </a:t>
            </a:r>
            <a:r>
              <a:rPr lang="ru-RU" sz="1100" i="1" dirty="0" err="1" smtClean="0"/>
              <a:t>Новоизмайловское</a:t>
            </a:r>
            <a:r>
              <a:rPr lang="ru-RU" sz="1100" i="1" dirty="0" smtClean="0"/>
              <a:t> – 84,21%. </a:t>
            </a:r>
            <a:r>
              <a:rPr lang="ru-RU" sz="1100" i="1" dirty="0"/>
              <a:t>Среднее значение показателя в группе выше среднегородского значения. </a:t>
            </a:r>
            <a:endParaRPr lang="en-US" sz="1100" i="1" dirty="0"/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60345084"/>
              </p:ext>
            </p:extLst>
          </p:nvPr>
        </p:nvGraphicFramePr>
        <p:xfrm>
          <a:off x="779463" y="1700808"/>
          <a:ext cx="7648575" cy="3839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47700" y="622300"/>
            <a:ext cx="7848600" cy="510778"/>
          </a:xfrm>
          <a:prstGeom prst="round2Diag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b="1" i="1" dirty="0"/>
              <a:t>3.4</a:t>
            </a:r>
            <a:r>
              <a:rPr lang="en-US" sz="1200" b="1" i="1" dirty="0"/>
              <a:t> </a:t>
            </a:r>
            <a:r>
              <a:rPr lang="ru-RU" sz="1200" b="1" dirty="0"/>
              <a:t>Доля устроенных ограждений газонов по отношению к запланированному количеству установок ограждений газонов.</a:t>
            </a:r>
            <a:r>
              <a:rPr lang="ru-RU" sz="1200" b="1" i="1" dirty="0" smtClean="0"/>
              <a:t>, </a:t>
            </a:r>
            <a:r>
              <a:rPr lang="ru-RU" sz="1200" b="1" i="1" dirty="0"/>
              <a:t>в 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700" y="127000"/>
            <a:ext cx="7848600" cy="44291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Раздел </a:t>
            </a:r>
            <a:r>
              <a:rPr lang="en-US" sz="2000" dirty="0">
                <a:solidFill>
                  <a:prstClr val="white"/>
                </a:solidFill>
              </a:rPr>
              <a:t>3</a:t>
            </a:r>
            <a:r>
              <a:rPr lang="ru-RU" sz="2000" dirty="0">
                <a:solidFill>
                  <a:prstClr val="white"/>
                </a:solidFill>
              </a:rPr>
              <a:t>. </a:t>
            </a:r>
            <a:r>
              <a:rPr lang="en-US" sz="2000" dirty="0">
                <a:solidFill>
                  <a:prstClr val="white"/>
                </a:solidFill>
              </a:rPr>
              <a:t>“</a:t>
            </a:r>
            <a:r>
              <a:rPr lang="ru-RU" sz="2000" dirty="0">
                <a:solidFill>
                  <a:prstClr val="white"/>
                </a:solidFill>
              </a:rPr>
              <a:t>Благоустройство и охрана окружающей среды</a:t>
            </a:r>
            <a:r>
              <a:rPr lang="en-US" sz="2000" dirty="0">
                <a:solidFill>
                  <a:prstClr val="white"/>
                </a:solidFill>
              </a:rPr>
              <a:t>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5625" y="1155700"/>
            <a:ext cx="2928938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latin typeface="+mn-lt"/>
              </a:rPr>
              <a:t>Муниципальные образования </a:t>
            </a:r>
            <a:r>
              <a:rPr lang="en-US" sz="1100" b="1" dirty="0" smtClean="0">
                <a:latin typeface="+mn-lt"/>
              </a:rPr>
              <a:t>4</a:t>
            </a:r>
            <a:r>
              <a:rPr lang="ru-RU" sz="1100" b="1" dirty="0" smtClean="0">
                <a:latin typeface="+mn-lt"/>
              </a:rPr>
              <a:t> </a:t>
            </a:r>
            <a:r>
              <a:rPr lang="ru-RU" sz="1100" b="1" dirty="0">
                <a:latin typeface="+mn-lt"/>
              </a:rPr>
              <a:t>группы</a:t>
            </a:r>
            <a:endParaRPr lang="en-US" sz="1100" b="1" dirty="0">
              <a:latin typeface="+mn-lt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199982" y="1173163"/>
            <a:ext cx="23542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b="1" i="1" dirty="0">
                <a:latin typeface="+mn-lt"/>
              </a:rPr>
              <a:t>Средняя величина показателя:</a:t>
            </a:r>
            <a:endParaRPr lang="en-US" sz="1200" b="1" i="1" dirty="0"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rgbClr val="C00000"/>
                </a:solidFill>
                <a:latin typeface="+mn-lt"/>
              </a:rPr>
              <a:t>по Санкт-Петербургу</a:t>
            </a:r>
            <a:r>
              <a:rPr lang="ru-RU" sz="1200" b="1" i="1" dirty="0" smtClean="0">
                <a:solidFill>
                  <a:srgbClr val="C00000"/>
                </a:solidFill>
                <a:latin typeface="+mn-lt"/>
              </a:rPr>
              <a:t>:  107,62%</a:t>
            </a:r>
            <a:endParaRPr lang="ru-RU" sz="1200" b="1" i="1" dirty="0">
              <a:solidFill>
                <a:srgbClr val="C00000"/>
              </a:solidFill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в группе</a:t>
            </a:r>
            <a:r>
              <a:rPr lang="ru-RU" sz="1200" b="1" i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:  101,58%</a:t>
            </a:r>
            <a:endParaRPr lang="ru-RU" sz="1200" b="1" i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750" y="5516563"/>
            <a:ext cx="2592388" cy="939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Кировского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Красногвардейского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Красносельского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Московского района</a:t>
            </a:r>
            <a:endParaRPr lang="en-US" sz="1000" dirty="0"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84438" y="58054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2484438" y="60213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>
            <a:off x="2484438" y="55895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Прямоугольник 23"/>
          <p:cNvSpPr/>
          <p:nvPr/>
        </p:nvSpPr>
        <p:spPr>
          <a:xfrm>
            <a:off x="2484438" y="62372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19475" y="5662969"/>
            <a:ext cx="5400675" cy="6640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100" i="1" dirty="0"/>
              <a:t>Наиболее высокое значение показателя в группе имеет МО </a:t>
            </a:r>
            <a:r>
              <a:rPr lang="ru-RU" sz="1100" i="1" dirty="0" smtClean="0"/>
              <a:t>Дачное – 125,05%, значение у 20 МО – 100%. </a:t>
            </a:r>
            <a:r>
              <a:rPr lang="ru-RU" sz="1100" i="1" dirty="0"/>
              <a:t>Среднее значение показателя </a:t>
            </a:r>
            <a:r>
              <a:rPr lang="ru-RU" sz="1100" i="1" dirty="0" smtClean="0"/>
              <a:t>ниже среднегородского значения. </a:t>
            </a:r>
            <a:endParaRPr lang="en-US" sz="1100" i="1" dirty="0"/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31651893"/>
              </p:ext>
            </p:extLst>
          </p:nvPr>
        </p:nvGraphicFramePr>
        <p:xfrm>
          <a:off x="647700" y="1700808"/>
          <a:ext cx="7848600" cy="3783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74728" y="658813"/>
            <a:ext cx="7369680" cy="306467"/>
          </a:xfrm>
          <a:prstGeom prst="round2Diag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i="1" dirty="0"/>
              <a:t>3.5</a:t>
            </a:r>
            <a:r>
              <a:rPr lang="en-US" sz="1200" b="1" i="1" dirty="0"/>
              <a:t> </a:t>
            </a:r>
            <a:r>
              <a:rPr lang="ru-RU" sz="1200" b="1" dirty="0"/>
              <a:t>Отношение устроенных зон отдыха по отношению к их запланированному количеству.</a:t>
            </a:r>
            <a:r>
              <a:rPr lang="ru-RU" sz="1200" b="1" i="1" dirty="0" smtClean="0"/>
              <a:t>, </a:t>
            </a:r>
            <a:r>
              <a:rPr lang="ru-RU" sz="1200" b="1" i="1" dirty="0"/>
              <a:t>в 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4727" y="161925"/>
            <a:ext cx="7394649" cy="44291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Раздел </a:t>
            </a:r>
            <a:r>
              <a:rPr lang="en-US" sz="2000" dirty="0">
                <a:solidFill>
                  <a:prstClr val="white"/>
                </a:solidFill>
              </a:rPr>
              <a:t>3</a:t>
            </a:r>
            <a:r>
              <a:rPr lang="ru-RU" sz="2000" dirty="0">
                <a:solidFill>
                  <a:prstClr val="white"/>
                </a:solidFill>
              </a:rPr>
              <a:t>. </a:t>
            </a:r>
            <a:r>
              <a:rPr lang="en-US" sz="2000" dirty="0">
                <a:solidFill>
                  <a:prstClr val="white"/>
                </a:solidFill>
              </a:rPr>
              <a:t>“</a:t>
            </a:r>
            <a:r>
              <a:rPr lang="ru-RU" sz="2000" dirty="0">
                <a:solidFill>
                  <a:prstClr val="white"/>
                </a:solidFill>
              </a:rPr>
              <a:t>Благоустройство и охрана окружающей среды</a:t>
            </a:r>
            <a:r>
              <a:rPr lang="en-US" sz="2000" dirty="0">
                <a:solidFill>
                  <a:prstClr val="white"/>
                </a:solidFill>
              </a:rPr>
              <a:t>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8525" y="984250"/>
            <a:ext cx="2887663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latin typeface="+mn-lt"/>
              </a:rPr>
              <a:t>Муниципальные образования </a:t>
            </a:r>
            <a:r>
              <a:rPr lang="en-US" sz="1100" b="1" dirty="0" smtClean="0">
                <a:latin typeface="+mn-lt"/>
              </a:rPr>
              <a:t>4</a:t>
            </a:r>
            <a:r>
              <a:rPr lang="ru-RU" sz="1100" b="1" dirty="0" smtClean="0">
                <a:latin typeface="+mn-lt"/>
              </a:rPr>
              <a:t> </a:t>
            </a:r>
            <a:r>
              <a:rPr lang="ru-RU" sz="1100" b="1" dirty="0">
                <a:latin typeface="+mn-lt"/>
              </a:rPr>
              <a:t>группы</a:t>
            </a:r>
            <a:endParaRPr lang="en-US" sz="1100" b="1" dirty="0">
              <a:latin typeface="+mn-lt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776913" y="992188"/>
            <a:ext cx="23796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b="1" i="1" dirty="0">
                <a:latin typeface="+mn-lt"/>
              </a:rPr>
              <a:t>Средняя величина показателя:</a:t>
            </a:r>
            <a:endParaRPr lang="en-US" sz="1200" b="1" i="1" dirty="0"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rgbClr val="C00000"/>
                </a:solidFill>
                <a:latin typeface="+mn-lt"/>
              </a:rPr>
              <a:t>по Санкт-Петербургу</a:t>
            </a:r>
            <a:r>
              <a:rPr lang="ru-RU" sz="1200" b="1" i="1" dirty="0" smtClean="0">
                <a:solidFill>
                  <a:srgbClr val="C00000"/>
                </a:solidFill>
                <a:latin typeface="+mn-lt"/>
              </a:rPr>
              <a:t>:  100,53%</a:t>
            </a:r>
            <a:endParaRPr lang="ru-RU" sz="1200" b="1" i="1" dirty="0">
              <a:solidFill>
                <a:srgbClr val="C00000"/>
              </a:solidFill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в группе</a:t>
            </a:r>
            <a:r>
              <a:rPr lang="ru-RU" sz="1200" b="1" i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:  102,08%</a:t>
            </a:r>
            <a:endParaRPr lang="ru-RU" sz="1200" b="1" i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750" y="5516563"/>
            <a:ext cx="2592388" cy="939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Кировского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Красногвардейского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Красносельского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Московского района</a:t>
            </a:r>
            <a:endParaRPr lang="en-US" sz="1000" dirty="0"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84438" y="58054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2484438" y="60213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>
            <a:off x="2484438" y="55895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Прямоугольник 23"/>
          <p:cNvSpPr/>
          <p:nvPr/>
        </p:nvSpPr>
        <p:spPr>
          <a:xfrm>
            <a:off x="2484438" y="62372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19474" y="5662969"/>
            <a:ext cx="5400675" cy="6640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100" i="1" dirty="0"/>
              <a:t>Наиболее высокое значение показателя в группе имеет МО </a:t>
            </a:r>
            <a:r>
              <a:rPr lang="ru-RU" sz="1100" i="1" dirty="0" smtClean="0"/>
              <a:t>Дачное – 133,33%, значение у 15 </a:t>
            </a:r>
            <a:r>
              <a:rPr lang="ru-RU" sz="1100" i="1" dirty="0"/>
              <a:t>МО </a:t>
            </a:r>
            <a:r>
              <a:rPr lang="ru-RU" sz="1100" i="1" dirty="0" smtClean="0"/>
              <a:t>– 100%. </a:t>
            </a:r>
            <a:r>
              <a:rPr lang="ru-RU" sz="1100" i="1" dirty="0"/>
              <a:t>Среднее значение показателя в группе </a:t>
            </a:r>
            <a:r>
              <a:rPr lang="ru-RU" sz="1100" i="1" dirty="0" err="1" smtClean="0"/>
              <a:t>вышесреднегородского</a:t>
            </a:r>
            <a:r>
              <a:rPr lang="ru-RU" sz="1100" i="1" dirty="0" smtClean="0"/>
              <a:t> значения. </a:t>
            </a:r>
            <a:endParaRPr lang="en-US" sz="1100" i="1" dirty="0"/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02968298"/>
              </p:ext>
            </p:extLst>
          </p:nvPr>
        </p:nvGraphicFramePr>
        <p:xfrm>
          <a:off x="874727" y="1484784"/>
          <a:ext cx="7369681" cy="3995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47700" y="641350"/>
            <a:ext cx="7848600" cy="510778"/>
          </a:xfrm>
          <a:prstGeom prst="round2Diag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b="1" i="1" dirty="0"/>
              <a:t>3.6</a:t>
            </a:r>
            <a:r>
              <a:rPr lang="en-US" sz="1200" b="1" i="1" dirty="0"/>
              <a:t> </a:t>
            </a:r>
            <a:r>
              <a:rPr lang="ru-RU" sz="1200" b="1" dirty="0"/>
              <a:t>Количество обустроенных детских игровых площадок, расположенных на территории муниципального образования по отношению к их потребному количеству</a:t>
            </a:r>
            <a:r>
              <a:rPr lang="ru-RU" sz="1200" b="1" i="1" dirty="0" smtClean="0"/>
              <a:t>, </a:t>
            </a:r>
            <a:r>
              <a:rPr lang="ru-RU" sz="1200" b="1" i="1" dirty="0"/>
              <a:t>в %</a:t>
            </a:r>
            <a:endParaRPr lang="ru-RU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7700" y="136525"/>
            <a:ext cx="7848600" cy="44291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Раздел </a:t>
            </a:r>
            <a:r>
              <a:rPr lang="en-US" sz="2000" dirty="0">
                <a:solidFill>
                  <a:prstClr val="white"/>
                </a:solidFill>
              </a:rPr>
              <a:t>3</a:t>
            </a:r>
            <a:r>
              <a:rPr lang="ru-RU" sz="2000" dirty="0">
                <a:solidFill>
                  <a:prstClr val="white"/>
                </a:solidFill>
              </a:rPr>
              <a:t>. </a:t>
            </a:r>
            <a:r>
              <a:rPr lang="en-US" sz="2000" dirty="0">
                <a:solidFill>
                  <a:prstClr val="white"/>
                </a:solidFill>
              </a:rPr>
              <a:t>“</a:t>
            </a:r>
            <a:r>
              <a:rPr lang="ru-RU" sz="2000" dirty="0">
                <a:solidFill>
                  <a:prstClr val="white"/>
                </a:solidFill>
              </a:rPr>
              <a:t>Благоустройство и охрана окружающей среды</a:t>
            </a:r>
            <a:r>
              <a:rPr lang="en-US" sz="2000" dirty="0">
                <a:solidFill>
                  <a:prstClr val="white"/>
                </a:solidFill>
              </a:rPr>
              <a:t>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0863" y="1192213"/>
            <a:ext cx="2816225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latin typeface="+mn-lt"/>
              </a:rPr>
              <a:t>Муниципальные образования </a:t>
            </a:r>
            <a:r>
              <a:rPr lang="en-US" sz="1100" b="1" dirty="0" smtClean="0">
                <a:latin typeface="+mn-lt"/>
              </a:rPr>
              <a:t>4</a:t>
            </a:r>
            <a:r>
              <a:rPr lang="ru-RU" sz="1100" b="1" dirty="0" smtClean="0">
                <a:latin typeface="+mn-lt"/>
              </a:rPr>
              <a:t> </a:t>
            </a:r>
            <a:r>
              <a:rPr lang="ru-RU" sz="1100" b="1" dirty="0">
                <a:latin typeface="+mn-lt"/>
              </a:rPr>
              <a:t>группы</a:t>
            </a:r>
            <a:endParaRPr lang="en-US" sz="1100" b="1" dirty="0">
              <a:latin typeface="+mn-lt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142038" y="1192213"/>
            <a:ext cx="23542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b="1" i="1" dirty="0">
                <a:latin typeface="+mn-lt"/>
              </a:rPr>
              <a:t>Средняя величина показателя:</a:t>
            </a:r>
            <a:endParaRPr lang="en-US" sz="1200" b="1" i="1" dirty="0"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rgbClr val="C00000"/>
                </a:solidFill>
                <a:latin typeface="+mn-lt"/>
              </a:rPr>
              <a:t>по Санкт-Петербургу</a:t>
            </a:r>
            <a:r>
              <a:rPr lang="ru-RU" sz="1200" b="1" i="1" dirty="0" smtClean="0">
                <a:solidFill>
                  <a:srgbClr val="C00000"/>
                </a:solidFill>
                <a:latin typeface="+mn-lt"/>
              </a:rPr>
              <a:t>:  143,29%</a:t>
            </a:r>
            <a:endParaRPr lang="ru-RU" sz="1200" b="1" i="1" dirty="0">
              <a:solidFill>
                <a:srgbClr val="C00000"/>
              </a:solidFill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в группе</a:t>
            </a:r>
            <a:r>
              <a:rPr lang="ru-RU" sz="1200" b="1" i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:  109,33%</a:t>
            </a:r>
            <a:endParaRPr lang="ru-RU" sz="1200" b="1" i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750" y="5516563"/>
            <a:ext cx="2592388" cy="939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Кировского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Красногвардейского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Красносельского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Московского района</a:t>
            </a:r>
            <a:endParaRPr lang="en-US" sz="1000" dirty="0"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84438" y="58054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2484438" y="60213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>
            <a:off x="2484438" y="55895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Прямоугольник 23"/>
          <p:cNvSpPr/>
          <p:nvPr/>
        </p:nvSpPr>
        <p:spPr>
          <a:xfrm>
            <a:off x="2484438" y="62372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19475" y="5652869"/>
            <a:ext cx="5400675" cy="6640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100" i="1" dirty="0"/>
              <a:t>Наиболее высокое значение показателя в группе имеет МО </a:t>
            </a:r>
            <a:r>
              <a:rPr lang="ru-RU" sz="1100" i="1" dirty="0" smtClean="0"/>
              <a:t>Южно-Приморский – 456,25%, </a:t>
            </a:r>
            <a:r>
              <a:rPr lang="ru-RU" sz="1100" i="1" dirty="0"/>
              <a:t>наиболее низкое значение у МО </a:t>
            </a:r>
            <a:r>
              <a:rPr lang="ru-RU" sz="1100" i="1" dirty="0" smtClean="0"/>
              <a:t>Малая </a:t>
            </a:r>
            <a:r>
              <a:rPr lang="ru-RU" sz="1100" i="1" dirty="0" err="1" smtClean="0"/>
              <a:t>Охта</a:t>
            </a:r>
            <a:r>
              <a:rPr lang="ru-RU" sz="1100" i="1" dirty="0" smtClean="0"/>
              <a:t> – 1,35%. </a:t>
            </a:r>
            <a:r>
              <a:rPr lang="ru-RU" sz="1100" i="1" dirty="0"/>
              <a:t>Среднее значение показателя в группе </a:t>
            </a:r>
            <a:r>
              <a:rPr lang="ru-RU" sz="1100" i="1" dirty="0" smtClean="0"/>
              <a:t>ниже среднегородского значения. </a:t>
            </a:r>
            <a:endParaRPr lang="en-US" sz="1100" i="1" dirty="0"/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11750016"/>
              </p:ext>
            </p:extLst>
          </p:nvPr>
        </p:nvGraphicFramePr>
        <p:xfrm>
          <a:off x="647700" y="1700808"/>
          <a:ext cx="7848600" cy="381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47700" y="603250"/>
            <a:ext cx="7848600" cy="510778"/>
          </a:xfrm>
          <a:prstGeom prst="round2Diag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b="1" i="1" dirty="0"/>
              <a:t>3.7</a:t>
            </a:r>
            <a:r>
              <a:rPr lang="en-US" sz="1200" b="1" i="1" dirty="0"/>
              <a:t> </a:t>
            </a:r>
            <a:r>
              <a:rPr lang="ru-RU" sz="1200" b="1" dirty="0"/>
              <a:t>Общая площадь обустроенных детских игровых площадок, расположенных на территории муниципального образования по отношению к общей потребной площади детских игровых площадок.</a:t>
            </a:r>
            <a:r>
              <a:rPr lang="ru-RU" sz="1200" b="1" i="1" dirty="0" smtClean="0"/>
              <a:t>, </a:t>
            </a:r>
            <a:r>
              <a:rPr lang="ru-RU" sz="1200" b="1" i="1" dirty="0"/>
              <a:t>в 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700" y="117475"/>
            <a:ext cx="7848600" cy="441325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Раздел </a:t>
            </a:r>
            <a:r>
              <a:rPr lang="en-US" sz="2000" dirty="0">
                <a:solidFill>
                  <a:prstClr val="white"/>
                </a:solidFill>
              </a:rPr>
              <a:t>3</a:t>
            </a:r>
            <a:r>
              <a:rPr lang="ru-RU" sz="2000" dirty="0">
                <a:solidFill>
                  <a:prstClr val="white"/>
                </a:solidFill>
              </a:rPr>
              <a:t>. </a:t>
            </a:r>
            <a:r>
              <a:rPr lang="en-US" sz="2000" dirty="0">
                <a:solidFill>
                  <a:prstClr val="white"/>
                </a:solidFill>
              </a:rPr>
              <a:t>“</a:t>
            </a:r>
            <a:r>
              <a:rPr lang="ru-RU" sz="2000" dirty="0">
                <a:solidFill>
                  <a:prstClr val="white"/>
                </a:solidFill>
              </a:rPr>
              <a:t>Благоустройство и охрана окружающей среды</a:t>
            </a:r>
            <a:r>
              <a:rPr lang="en-US" sz="2000" dirty="0">
                <a:solidFill>
                  <a:prstClr val="white"/>
                </a:solidFill>
              </a:rPr>
              <a:t>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6100" y="1155700"/>
            <a:ext cx="2928938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latin typeface="+mn-lt"/>
              </a:rPr>
              <a:t>Муниципальные образования </a:t>
            </a:r>
            <a:r>
              <a:rPr lang="en-US" sz="1100" b="1" dirty="0" smtClean="0">
                <a:latin typeface="+mn-lt"/>
              </a:rPr>
              <a:t>4</a:t>
            </a:r>
            <a:r>
              <a:rPr lang="ru-RU" sz="1100" b="1" dirty="0" smtClean="0">
                <a:latin typeface="+mn-lt"/>
              </a:rPr>
              <a:t> </a:t>
            </a:r>
            <a:r>
              <a:rPr lang="ru-RU" sz="1100" b="1" dirty="0">
                <a:latin typeface="+mn-lt"/>
              </a:rPr>
              <a:t>группы</a:t>
            </a:r>
            <a:endParaRPr lang="en-US" sz="1100" b="1" dirty="0">
              <a:latin typeface="+mn-lt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116638" y="1147763"/>
            <a:ext cx="23796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b="1" i="1" dirty="0">
                <a:latin typeface="+mn-lt"/>
              </a:rPr>
              <a:t>Средняя величина показателя:</a:t>
            </a:r>
            <a:endParaRPr lang="en-US" sz="1200" b="1" i="1" dirty="0"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rgbClr val="C00000"/>
                </a:solidFill>
                <a:latin typeface="+mn-lt"/>
              </a:rPr>
              <a:t>по Санкт-Петербургу</a:t>
            </a:r>
            <a:r>
              <a:rPr lang="ru-RU" sz="1200" b="1" i="1" dirty="0" smtClean="0">
                <a:solidFill>
                  <a:srgbClr val="C00000"/>
                </a:solidFill>
                <a:latin typeface="+mn-lt"/>
              </a:rPr>
              <a:t>:  397,44%</a:t>
            </a:r>
            <a:endParaRPr lang="ru-RU" sz="1200" b="1" i="1" dirty="0">
              <a:solidFill>
                <a:srgbClr val="C00000"/>
              </a:solidFill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в группе</a:t>
            </a:r>
            <a:r>
              <a:rPr lang="ru-RU" sz="1200" b="1" i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: 178,28%</a:t>
            </a:r>
            <a:endParaRPr lang="ru-RU" sz="1200" b="1" i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750" y="5516563"/>
            <a:ext cx="2592388" cy="939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Кировского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Красногвардейского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Красносельского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Московского района</a:t>
            </a:r>
            <a:endParaRPr lang="en-US" sz="1000" dirty="0"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84438" y="58054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2484438" y="60213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>
            <a:off x="2484438" y="55895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Прямоугольник 23"/>
          <p:cNvSpPr/>
          <p:nvPr/>
        </p:nvSpPr>
        <p:spPr>
          <a:xfrm>
            <a:off x="2484438" y="62372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16300" y="5703071"/>
            <a:ext cx="5400675" cy="6640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100" i="1" dirty="0"/>
              <a:t>Наиболее высокое значение показателя в группе имеет МО </a:t>
            </a:r>
            <a:r>
              <a:rPr lang="ru-RU" sz="1100" i="1" dirty="0" err="1" smtClean="0"/>
              <a:t>Горелово</a:t>
            </a:r>
            <a:r>
              <a:rPr lang="ru-RU" sz="1100" i="1" dirty="0" smtClean="0"/>
              <a:t> – 423,46%, </a:t>
            </a:r>
            <a:r>
              <a:rPr lang="ru-RU" sz="1100" i="1" dirty="0"/>
              <a:t>наиболее низкое значение у </a:t>
            </a:r>
            <a:r>
              <a:rPr lang="ru-RU" sz="1100" i="1" dirty="0" smtClean="0"/>
              <a:t>МО Малая </a:t>
            </a:r>
            <a:r>
              <a:rPr lang="ru-RU" sz="1100" i="1" dirty="0" err="1" smtClean="0"/>
              <a:t>Охта</a:t>
            </a:r>
            <a:r>
              <a:rPr lang="ru-RU" sz="1100" i="1" dirty="0" smtClean="0"/>
              <a:t> – 7,17%. </a:t>
            </a:r>
            <a:r>
              <a:rPr lang="ru-RU" sz="1100" i="1" dirty="0"/>
              <a:t>Среднее значение показателя в группе </a:t>
            </a:r>
            <a:r>
              <a:rPr lang="ru-RU" sz="1100" i="1" dirty="0" smtClean="0"/>
              <a:t>ниже среднегородского значения. </a:t>
            </a:r>
            <a:endParaRPr lang="en-US" sz="1100" i="1" dirty="0"/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05956868"/>
              </p:ext>
            </p:extLst>
          </p:nvPr>
        </p:nvGraphicFramePr>
        <p:xfrm>
          <a:off x="647700" y="1628800"/>
          <a:ext cx="7874074" cy="388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35000" y="592138"/>
            <a:ext cx="7848600" cy="510778"/>
          </a:xfrm>
          <a:prstGeom prst="round2Diag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b="1" i="1" dirty="0"/>
              <a:t>3.8</a:t>
            </a:r>
            <a:r>
              <a:rPr lang="en-US" sz="1200" b="1" i="1" dirty="0"/>
              <a:t> </a:t>
            </a:r>
            <a:r>
              <a:rPr lang="ru-RU" sz="1200" b="1" dirty="0"/>
              <a:t>Количество обустроенных спортивных площадок, расположенных на территории муниципального образования по отношению к их потребному количеству.</a:t>
            </a:r>
            <a:r>
              <a:rPr lang="ru-RU" sz="1200" b="1" i="1" dirty="0" smtClean="0"/>
              <a:t>, </a:t>
            </a:r>
            <a:r>
              <a:rPr lang="ru-RU" sz="1200" b="1" i="1" dirty="0"/>
              <a:t>в 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5000" y="106363"/>
            <a:ext cx="7861300" cy="44291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Раздел </a:t>
            </a:r>
            <a:r>
              <a:rPr lang="en-US" sz="2000" dirty="0">
                <a:solidFill>
                  <a:prstClr val="white"/>
                </a:solidFill>
              </a:rPr>
              <a:t>3</a:t>
            </a:r>
            <a:r>
              <a:rPr lang="ru-RU" sz="2000" dirty="0">
                <a:solidFill>
                  <a:prstClr val="white"/>
                </a:solidFill>
              </a:rPr>
              <a:t>. </a:t>
            </a:r>
            <a:r>
              <a:rPr lang="en-US" sz="2000" dirty="0">
                <a:solidFill>
                  <a:prstClr val="white"/>
                </a:solidFill>
              </a:rPr>
              <a:t>“</a:t>
            </a:r>
            <a:r>
              <a:rPr lang="ru-RU" sz="2000" dirty="0">
                <a:solidFill>
                  <a:prstClr val="white"/>
                </a:solidFill>
              </a:rPr>
              <a:t>Благоустройство и охрана окружающей среды</a:t>
            </a:r>
            <a:r>
              <a:rPr lang="en-US" sz="2000" dirty="0">
                <a:solidFill>
                  <a:prstClr val="white"/>
                </a:solidFill>
              </a:rPr>
              <a:t>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7688" y="1344613"/>
            <a:ext cx="273050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latin typeface="+mn-lt"/>
              </a:rPr>
              <a:t>Муниципальные образования </a:t>
            </a:r>
            <a:r>
              <a:rPr lang="en-US" sz="1100" b="1" dirty="0" smtClean="0">
                <a:latin typeface="+mn-lt"/>
              </a:rPr>
              <a:t>4</a:t>
            </a:r>
            <a:r>
              <a:rPr lang="ru-RU" sz="1100" b="1" dirty="0" smtClean="0">
                <a:latin typeface="+mn-lt"/>
              </a:rPr>
              <a:t> </a:t>
            </a:r>
            <a:r>
              <a:rPr lang="ru-RU" sz="1100" b="1" dirty="0">
                <a:latin typeface="+mn-lt"/>
              </a:rPr>
              <a:t>группы</a:t>
            </a:r>
            <a:endParaRPr lang="en-US" sz="1100" b="1" dirty="0">
              <a:latin typeface="+mn-lt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186835" y="1152525"/>
            <a:ext cx="2309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b="1" i="1" dirty="0">
                <a:latin typeface="+mn-lt"/>
              </a:rPr>
              <a:t>Средняя величина показателя:</a:t>
            </a:r>
            <a:endParaRPr lang="en-US" sz="1200" b="1" i="1" dirty="0"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rgbClr val="C00000"/>
                </a:solidFill>
                <a:latin typeface="+mn-lt"/>
              </a:rPr>
              <a:t>по Санкт-Петербургу</a:t>
            </a:r>
            <a:r>
              <a:rPr lang="ru-RU" sz="1200" b="1" i="1" dirty="0" smtClean="0">
                <a:solidFill>
                  <a:srgbClr val="C00000"/>
                </a:solidFill>
                <a:latin typeface="+mn-lt"/>
              </a:rPr>
              <a:t>:  94,12%</a:t>
            </a:r>
            <a:endParaRPr lang="ru-RU" sz="1200" b="1" i="1" dirty="0">
              <a:solidFill>
                <a:srgbClr val="C00000"/>
              </a:solidFill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в группе</a:t>
            </a:r>
            <a:r>
              <a:rPr lang="ru-RU" sz="1200" b="1" i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:  70,91%</a:t>
            </a:r>
            <a:endParaRPr lang="ru-RU" sz="1200" b="1" i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750" y="5516563"/>
            <a:ext cx="2592388" cy="939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Кировского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Красногвардейского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Красносельского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Московского района</a:t>
            </a:r>
            <a:endParaRPr lang="en-US" sz="1000" dirty="0"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84438" y="58054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2484438" y="60213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>
            <a:off x="2484438" y="55895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Прямоугольник 23"/>
          <p:cNvSpPr/>
          <p:nvPr/>
        </p:nvSpPr>
        <p:spPr>
          <a:xfrm>
            <a:off x="2484438" y="62372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19475" y="5679281"/>
            <a:ext cx="5400675" cy="6640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100" i="1" dirty="0"/>
              <a:t>Наиболее высокое значение показателя в группе имеет МО </a:t>
            </a:r>
            <a:r>
              <a:rPr lang="ru-RU" sz="1100" i="1" dirty="0" smtClean="0"/>
              <a:t>Нарвский округ – 108,33%, </a:t>
            </a:r>
            <a:r>
              <a:rPr lang="ru-RU" sz="1100" i="1" dirty="0"/>
              <a:t>наиболее низкое значение у </a:t>
            </a:r>
            <a:r>
              <a:rPr lang="ru-RU" sz="1100" i="1" dirty="0" smtClean="0"/>
              <a:t>МО </a:t>
            </a:r>
            <a:r>
              <a:rPr lang="ru-RU" sz="1100" i="1" dirty="0" err="1" smtClean="0"/>
              <a:t>Горелово</a:t>
            </a:r>
            <a:r>
              <a:rPr lang="ru-RU" sz="1100" i="1" dirty="0" smtClean="0"/>
              <a:t> – 2,3%. </a:t>
            </a:r>
            <a:r>
              <a:rPr lang="ru-RU" sz="1100" i="1" dirty="0"/>
              <a:t>Среднее значение показателя в группе </a:t>
            </a:r>
            <a:r>
              <a:rPr lang="ru-RU" sz="1100" i="1" dirty="0" smtClean="0"/>
              <a:t>ниже среднегородского значения. </a:t>
            </a:r>
            <a:endParaRPr lang="en-US" sz="1100" i="1" dirty="0"/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3450974"/>
              </p:ext>
            </p:extLst>
          </p:nvPr>
        </p:nvGraphicFramePr>
        <p:xfrm>
          <a:off x="635000" y="1606550"/>
          <a:ext cx="7848600" cy="3889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71513" y="614363"/>
            <a:ext cx="7847012" cy="510778"/>
          </a:xfrm>
          <a:prstGeom prst="round2Diag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b="1" i="1" dirty="0"/>
              <a:t>3.9</a:t>
            </a:r>
            <a:r>
              <a:rPr lang="en-US" sz="1200" b="1" i="1" dirty="0"/>
              <a:t> </a:t>
            </a:r>
            <a:r>
              <a:rPr lang="ru-RU" sz="1200" b="1" dirty="0"/>
              <a:t>Общая площадь обустроенных спортивных площадок, расположенных на территории муниципального образования по отношению к общей потребной площади спортивных </a:t>
            </a:r>
            <a:r>
              <a:rPr lang="ru-RU" sz="1200" b="1" dirty="0" smtClean="0"/>
              <a:t>площадок.</a:t>
            </a:r>
            <a:r>
              <a:rPr lang="ru-RU" sz="1200" b="1" i="1" dirty="0" smtClean="0"/>
              <a:t>, </a:t>
            </a:r>
            <a:r>
              <a:rPr lang="ru-RU" sz="1200" b="1" i="1" dirty="0"/>
              <a:t>в 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1988" y="107950"/>
            <a:ext cx="7848600" cy="44291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Раздел </a:t>
            </a:r>
            <a:r>
              <a:rPr lang="en-US" sz="2000" dirty="0">
                <a:solidFill>
                  <a:prstClr val="white"/>
                </a:solidFill>
              </a:rPr>
              <a:t>3</a:t>
            </a:r>
            <a:r>
              <a:rPr lang="ru-RU" sz="2000" dirty="0">
                <a:solidFill>
                  <a:prstClr val="white"/>
                </a:solidFill>
              </a:rPr>
              <a:t>. </a:t>
            </a:r>
            <a:r>
              <a:rPr lang="en-US" sz="2000" dirty="0">
                <a:solidFill>
                  <a:prstClr val="white"/>
                </a:solidFill>
              </a:rPr>
              <a:t>“</a:t>
            </a:r>
            <a:r>
              <a:rPr lang="ru-RU" sz="2000" dirty="0">
                <a:solidFill>
                  <a:prstClr val="white"/>
                </a:solidFill>
              </a:rPr>
              <a:t>Благоустройство и охрана окружающей среды</a:t>
            </a:r>
            <a:r>
              <a:rPr lang="en-US" sz="2000" dirty="0">
                <a:solidFill>
                  <a:prstClr val="white"/>
                </a:solidFill>
              </a:rPr>
              <a:t>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1025" y="1147763"/>
            <a:ext cx="285750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latin typeface="+mn-lt"/>
              </a:rPr>
              <a:t>Муниципальные образования </a:t>
            </a:r>
            <a:r>
              <a:rPr lang="en-US" sz="1100" b="1" dirty="0" smtClean="0">
                <a:latin typeface="+mn-lt"/>
              </a:rPr>
              <a:t>4</a:t>
            </a:r>
            <a:r>
              <a:rPr lang="ru-RU" sz="1100" b="1" dirty="0" smtClean="0">
                <a:latin typeface="+mn-lt"/>
              </a:rPr>
              <a:t> </a:t>
            </a:r>
            <a:r>
              <a:rPr lang="ru-RU" sz="1100" b="1" dirty="0">
                <a:latin typeface="+mn-lt"/>
              </a:rPr>
              <a:t>группы</a:t>
            </a:r>
            <a:endParaRPr lang="en-US" sz="1100" b="1" dirty="0">
              <a:latin typeface="+mn-lt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159500" y="1147763"/>
            <a:ext cx="2359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b="1" i="1" dirty="0">
                <a:latin typeface="+mn-lt"/>
              </a:rPr>
              <a:t>Средняя величина показателя:</a:t>
            </a:r>
            <a:endParaRPr lang="en-US" sz="1200" b="1" i="1" dirty="0"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rgbClr val="C00000"/>
                </a:solidFill>
                <a:latin typeface="+mn-lt"/>
              </a:rPr>
              <a:t>по Санкт-Петербургу</a:t>
            </a:r>
            <a:r>
              <a:rPr lang="ru-RU" sz="1200" b="1" i="1" dirty="0" smtClean="0">
                <a:solidFill>
                  <a:srgbClr val="C00000"/>
                </a:solidFill>
                <a:latin typeface="+mn-lt"/>
              </a:rPr>
              <a:t>:  22,91%</a:t>
            </a:r>
            <a:endParaRPr lang="ru-RU" sz="1200" b="1" i="1" dirty="0">
              <a:solidFill>
                <a:srgbClr val="C00000"/>
              </a:solidFill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в группе</a:t>
            </a:r>
            <a:r>
              <a:rPr lang="ru-RU" sz="1200" b="1" i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:  7,71%</a:t>
            </a:r>
            <a:endParaRPr lang="ru-RU" sz="1200" b="1" i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750" y="5516563"/>
            <a:ext cx="2592388" cy="939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Кировского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Красногвардейского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Красносельского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Московского района</a:t>
            </a:r>
            <a:endParaRPr lang="en-US" sz="1000" dirty="0"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84438" y="58054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2484438" y="60213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>
            <a:off x="2484438" y="55895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Прямоугольник 23"/>
          <p:cNvSpPr/>
          <p:nvPr/>
        </p:nvSpPr>
        <p:spPr>
          <a:xfrm>
            <a:off x="2484438" y="62372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19474" y="5737906"/>
            <a:ext cx="5400675" cy="6640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100" i="1" dirty="0"/>
              <a:t>Наиболее высокое значение показателя в группе имеет МО </a:t>
            </a:r>
            <a:r>
              <a:rPr lang="ru-RU" sz="1100" i="1" dirty="0" smtClean="0"/>
              <a:t>Большая </a:t>
            </a:r>
            <a:r>
              <a:rPr lang="ru-RU" sz="1100" i="1" dirty="0" err="1" smtClean="0"/>
              <a:t>Охта</a:t>
            </a:r>
            <a:r>
              <a:rPr lang="ru-RU" sz="1100" i="1" dirty="0" smtClean="0"/>
              <a:t> – 19,67%, </a:t>
            </a:r>
            <a:r>
              <a:rPr lang="ru-RU" sz="1100" i="1" dirty="0"/>
              <a:t>наиболее низкое значение у МО </a:t>
            </a:r>
            <a:r>
              <a:rPr lang="ru-RU" sz="1100" i="1" dirty="0" smtClean="0"/>
              <a:t>Малая </a:t>
            </a:r>
            <a:r>
              <a:rPr lang="ru-RU" sz="1100" i="1" dirty="0" err="1" smtClean="0"/>
              <a:t>Охта</a:t>
            </a:r>
            <a:r>
              <a:rPr lang="ru-RU" sz="1100" i="1" dirty="0" smtClean="0"/>
              <a:t> – 0,53%. </a:t>
            </a:r>
            <a:r>
              <a:rPr lang="ru-RU" sz="1100" i="1" dirty="0"/>
              <a:t>Среднее значение показателя в группе </a:t>
            </a:r>
            <a:r>
              <a:rPr lang="ru-RU" sz="1100" i="1" dirty="0" smtClean="0"/>
              <a:t>ниже среднегородского значения. </a:t>
            </a:r>
            <a:endParaRPr lang="en-US" sz="1100" i="1" dirty="0"/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36864760"/>
              </p:ext>
            </p:extLst>
          </p:nvPr>
        </p:nvGraphicFramePr>
        <p:xfrm>
          <a:off x="671513" y="1628800"/>
          <a:ext cx="7716911" cy="3843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42938" y="660400"/>
            <a:ext cx="7848600" cy="511175"/>
          </a:xfrm>
          <a:prstGeom prst="round2Diag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b="1" i="1" dirty="0"/>
              <a:t>4.1 Доля детей, переданных на семейные формы устройства, от общего числа выявленных и учтенных детей, оставшихся без попечения родителей, в отчетном периоде, в  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700" y="142875"/>
            <a:ext cx="7848600" cy="44291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Раздел 4. </a:t>
            </a:r>
            <a:r>
              <a:rPr lang="en-US" sz="2000" dirty="0">
                <a:solidFill>
                  <a:prstClr val="white"/>
                </a:solidFill>
              </a:rPr>
              <a:t>“</a:t>
            </a:r>
            <a:r>
              <a:rPr lang="ru-RU" sz="2000" dirty="0">
                <a:solidFill>
                  <a:prstClr val="white"/>
                </a:solidFill>
              </a:rPr>
              <a:t>Социальная защита</a:t>
            </a:r>
            <a:r>
              <a:rPr lang="en-US" sz="2000" dirty="0">
                <a:solidFill>
                  <a:prstClr val="white"/>
                </a:solidFill>
              </a:rPr>
              <a:t>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3563" y="1196975"/>
            <a:ext cx="2786062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latin typeface="+mn-lt"/>
              </a:rPr>
              <a:t>Муниципальные образования </a:t>
            </a:r>
            <a:r>
              <a:rPr lang="en-US" sz="1100" b="1" dirty="0" smtClean="0">
                <a:latin typeface="+mn-lt"/>
              </a:rPr>
              <a:t>4</a:t>
            </a:r>
            <a:r>
              <a:rPr lang="ru-RU" sz="1100" b="1" dirty="0" smtClean="0">
                <a:latin typeface="+mn-lt"/>
              </a:rPr>
              <a:t> </a:t>
            </a:r>
            <a:r>
              <a:rPr lang="ru-RU" sz="1100" b="1" dirty="0">
                <a:latin typeface="+mn-lt"/>
              </a:rPr>
              <a:t>группы</a:t>
            </a:r>
            <a:endParaRPr lang="en-US" sz="1100" b="1" dirty="0">
              <a:latin typeface="+mn-lt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119812" y="1225550"/>
            <a:ext cx="2379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b="1" i="1" dirty="0">
                <a:latin typeface="+mn-lt"/>
              </a:rPr>
              <a:t>Средняя величина показателя:</a:t>
            </a:r>
            <a:endParaRPr lang="en-US" sz="1200" b="1" i="1" dirty="0"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rgbClr val="C00000"/>
                </a:solidFill>
                <a:latin typeface="+mn-lt"/>
              </a:rPr>
              <a:t>по Санкт-Петербургу</a:t>
            </a:r>
            <a:r>
              <a:rPr lang="ru-RU" sz="1200" b="1" i="1" dirty="0" smtClean="0">
                <a:solidFill>
                  <a:srgbClr val="C00000"/>
                </a:solidFill>
                <a:latin typeface="+mn-lt"/>
              </a:rPr>
              <a:t>:  68,12%</a:t>
            </a:r>
            <a:endParaRPr lang="ru-RU" sz="1200" b="1" i="1" dirty="0">
              <a:solidFill>
                <a:srgbClr val="C00000"/>
              </a:solidFill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в группе</a:t>
            </a:r>
            <a:r>
              <a:rPr lang="ru-RU" sz="1200" b="1" i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:  60,12%</a:t>
            </a:r>
            <a:endParaRPr lang="ru-RU" sz="1200" b="1" i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750" y="5516563"/>
            <a:ext cx="2592388" cy="939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Кировского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Красногвардейского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Красносельского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Московского района</a:t>
            </a:r>
            <a:endParaRPr lang="en-US" sz="1000" dirty="0"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84438" y="58054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2484438" y="60213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>
            <a:off x="2484438" y="55895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Прямоугольник 23"/>
          <p:cNvSpPr/>
          <p:nvPr/>
        </p:nvSpPr>
        <p:spPr>
          <a:xfrm>
            <a:off x="2484438" y="62372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366515" y="5678050"/>
            <a:ext cx="5400675" cy="6640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100" i="1" dirty="0"/>
              <a:t>Наиболее высокое значение показателя в группе имеет МО </a:t>
            </a:r>
            <a:r>
              <a:rPr lang="ru-RU" sz="1100" i="1" dirty="0" smtClean="0"/>
              <a:t>Сосновая поляна – 100%, </a:t>
            </a:r>
            <a:r>
              <a:rPr lang="ru-RU" sz="1100" i="1" dirty="0"/>
              <a:t>наиболее низкое значение у </a:t>
            </a:r>
            <a:r>
              <a:rPr lang="ru-RU" sz="1100" i="1" dirty="0" smtClean="0"/>
              <a:t>МО Малая </a:t>
            </a:r>
            <a:r>
              <a:rPr lang="ru-RU" sz="1100" i="1" dirty="0" err="1" smtClean="0"/>
              <a:t>Охта</a:t>
            </a:r>
            <a:r>
              <a:rPr lang="ru-RU" sz="1100" i="1" dirty="0" smtClean="0"/>
              <a:t> и МО </a:t>
            </a:r>
            <a:r>
              <a:rPr lang="ru-RU" sz="1100" i="1" dirty="0" err="1" smtClean="0"/>
              <a:t>Урицк</a:t>
            </a:r>
            <a:r>
              <a:rPr lang="ru-RU" sz="1100" i="1" dirty="0" smtClean="0"/>
              <a:t> – 25%. </a:t>
            </a:r>
            <a:r>
              <a:rPr lang="ru-RU" sz="1100" i="1" dirty="0"/>
              <a:t>Среднее значение показателя в группе </a:t>
            </a:r>
            <a:r>
              <a:rPr lang="ru-RU" sz="1100" i="1" dirty="0" smtClean="0"/>
              <a:t>ниже среднегородского значения. </a:t>
            </a:r>
            <a:endParaRPr lang="en-US" sz="1100" i="1" dirty="0"/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28084877"/>
              </p:ext>
            </p:extLst>
          </p:nvPr>
        </p:nvGraphicFramePr>
        <p:xfrm>
          <a:off x="647700" y="1700808"/>
          <a:ext cx="7843838" cy="3709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76263" y="333375"/>
            <a:ext cx="7991475" cy="783193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Структура распределения внутригородских муниципальных образований Санкт-Петербурга по группам</a:t>
            </a:r>
            <a:endParaRPr lang="en-US" sz="2000" dirty="0">
              <a:solidFill>
                <a:prstClr val="white"/>
              </a:solidFill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323528" y="1268760"/>
          <a:ext cx="7740000" cy="5184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Скругленный прямоугольник 13"/>
          <p:cNvSpPr/>
          <p:nvPr/>
        </p:nvSpPr>
        <p:spPr>
          <a:xfrm>
            <a:off x="7668344" y="3025265"/>
            <a:ext cx="1116000" cy="756000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14" name="Скругленный прямоугольник 13"/>
          <p:cNvSpPr/>
          <p:nvPr/>
        </p:nvSpPr>
        <p:spPr>
          <a:xfrm>
            <a:off x="7668408" y="1304848"/>
            <a:ext cx="1116000" cy="756000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15" name="Скругленный прямоугольник 4"/>
          <p:cNvSpPr/>
          <p:nvPr/>
        </p:nvSpPr>
        <p:spPr>
          <a:xfrm>
            <a:off x="7689339" y="1341753"/>
            <a:ext cx="1074139" cy="682191"/>
          </a:xfrm>
          <a:prstGeom prst="ellipse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prstClr val="black"/>
                </a:solidFill>
              </a:rPr>
              <a:t>23 МО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18" name="Скругленный прямоугольник 13"/>
          <p:cNvSpPr/>
          <p:nvPr/>
        </p:nvSpPr>
        <p:spPr>
          <a:xfrm>
            <a:off x="7668344" y="2146605"/>
            <a:ext cx="1116000" cy="755999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20" name="Скругленный прямоугольник 13"/>
          <p:cNvSpPr/>
          <p:nvPr/>
        </p:nvSpPr>
        <p:spPr>
          <a:xfrm>
            <a:off x="7668344" y="3903926"/>
            <a:ext cx="1116000" cy="756000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21" name="Скругленный прямоугольник 13"/>
          <p:cNvSpPr/>
          <p:nvPr/>
        </p:nvSpPr>
        <p:spPr>
          <a:xfrm>
            <a:off x="7668344" y="4782587"/>
            <a:ext cx="1116000" cy="756000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22" name="Скругленный прямоугольник 13"/>
          <p:cNvSpPr/>
          <p:nvPr/>
        </p:nvSpPr>
        <p:spPr>
          <a:xfrm>
            <a:off x="7668344" y="5661248"/>
            <a:ext cx="1116000" cy="756000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4121" name="Прямоугольник 23"/>
          <p:cNvSpPr>
            <a:spLocks noChangeArrowheads="1"/>
          </p:cNvSpPr>
          <p:nvPr/>
        </p:nvSpPr>
        <p:spPr bwMode="auto">
          <a:xfrm>
            <a:off x="7847013" y="2376488"/>
            <a:ext cx="7588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20</a:t>
            </a:r>
            <a:r>
              <a:rPr lang="ru-RU" sz="1600" b="1">
                <a:solidFill>
                  <a:srgbClr val="000000"/>
                </a:solidFill>
                <a:latin typeface="Calibri" pitchFamily="34" charset="0"/>
              </a:rPr>
              <a:t> МО</a:t>
            </a:r>
            <a:endParaRPr lang="en-US" sz="16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122" name="Прямоугольник 24"/>
          <p:cNvSpPr>
            <a:spLocks noChangeArrowheads="1"/>
          </p:cNvSpPr>
          <p:nvPr/>
        </p:nvSpPr>
        <p:spPr bwMode="auto">
          <a:xfrm>
            <a:off x="7847013" y="3259138"/>
            <a:ext cx="7588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ru-RU" sz="1600" b="1">
                <a:solidFill>
                  <a:srgbClr val="000000"/>
                </a:solidFill>
                <a:latin typeface="Calibri" pitchFamily="34" charset="0"/>
              </a:rPr>
              <a:t>15 МО</a:t>
            </a:r>
            <a:endParaRPr lang="en-US" sz="16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123" name="Прямоугольник 25"/>
          <p:cNvSpPr>
            <a:spLocks noChangeArrowheads="1"/>
          </p:cNvSpPr>
          <p:nvPr/>
        </p:nvSpPr>
        <p:spPr bwMode="auto">
          <a:xfrm>
            <a:off x="7899400" y="5059363"/>
            <a:ext cx="6540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ru-RU" sz="1600" b="1">
                <a:solidFill>
                  <a:srgbClr val="000000"/>
                </a:solidFill>
                <a:latin typeface="Calibri" pitchFamily="34" charset="0"/>
              </a:rPr>
              <a:t>9 МО</a:t>
            </a:r>
            <a:endParaRPr lang="en-US" sz="16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124" name="Прямоугольник 26"/>
          <p:cNvSpPr>
            <a:spLocks noChangeArrowheads="1"/>
          </p:cNvSpPr>
          <p:nvPr/>
        </p:nvSpPr>
        <p:spPr bwMode="auto">
          <a:xfrm>
            <a:off x="7847013" y="4149725"/>
            <a:ext cx="758825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ru-RU" sz="1600" b="1">
                <a:solidFill>
                  <a:srgbClr val="000000"/>
                </a:solidFill>
                <a:latin typeface="Calibri" pitchFamily="34" charset="0"/>
              </a:rPr>
              <a:t>23 МО</a:t>
            </a:r>
            <a:endParaRPr lang="en-US" sz="16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125" name="Прямоугольник 27"/>
          <p:cNvSpPr>
            <a:spLocks noChangeArrowheads="1"/>
          </p:cNvSpPr>
          <p:nvPr/>
        </p:nvSpPr>
        <p:spPr bwMode="auto">
          <a:xfrm>
            <a:off x="7847013" y="5922963"/>
            <a:ext cx="7588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ru-RU" sz="1600" b="1">
                <a:solidFill>
                  <a:srgbClr val="000000"/>
                </a:solidFill>
                <a:latin typeface="Calibri" pitchFamily="34" charset="0"/>
              </a:rPr>
              <a:t>2</a:t>
            </a:r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1</a:t>
            </a:r>
            <a:r>
              <a:rPr lang="ru-RU" sz="1600" b="1">
                <a:solidFill>
                  <a:srgbClr val="000000"/>
                </a:solidFill>
                <a:latin typeface="Calibri" pitchFamily="34" charset="0"/>
              </a:rPr>
              <a:t> МО</a:t>
            </a:r>
            <a:endParaRPr lang="en-US" sz="1600" b="1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47700" y="768350"/>
            <a:ext cx="7848600" cy="850900"/>
          </a:xfrm>
          <a:prstGeom prst="round2Diag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100" b="1" i="1" dirty="0"/>
              <a:t>4.2 Доля детей, устроенных под надзор в образовательные организации, медицинские организации, организации, оказывающие социальные услуги, или иные организации, в том числе для детей-сирот и детей, оставшихся без попечения родителей от общего числа выявленных и учтенных детей, оставшихся без попечения родителей, в отчетном периоде, в  %</a:t>
            </a:r>
            <a:endParaRPr lang="ru-RU" sz="1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47700" y="271463"/>
            <a:ext cx="7848600" cy="44291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Раздел 4. </a:t>
            </a:r>
            <a:r>
              <a:rPr lang="en-US" sz="2000" dirty="0">
                <a:solidFill>
                  <a:prstClr val="white"/>
                </a:solidFill>
              </a:rPr>
              <a:t>“</a:t>
            </a:r>
            <a:r>
              <a:rPr lang="ru-RU" sz="2000" dirty="0">
                <a:solidFill>
                  <a:prstClr val="white"/>
                </a:solidFill>
              </a:rPr>
              <a:t>Социальная защита</a:t>
            </a:r>
            <a:r>
              <a:rPr lang="en-US" sz="2000" dirty="0">
                <a:solidFill>
                  <a:prstClr val="white"/>
                </a:solidFill>
              </a:rPr>
              <a:t>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5625" y="1624013"/>
            <a:ext cx="2928938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latin typeface="+mn-lt"/>
              </a:rPr>
              <a:t>Муниципальные образования </a:t>
            </a:r>
            <a:r>
              <a:rPr lang="en-US" sz="1100" b="1" dirty="0" smtClean="0">
                <a:latin typeface="+mn-lt"/>
              </a:rPr>
              <a:t>4</a:t>
            </a:r>
            <a:r>
              <a:rPr lang="ru-RU" sz="1100" b="1" dirty="0" smtClean="0">
                <a:latin typeface="+mn-lt"/>
              </a:rPr>
              <a:t> </a:t>
            </a:r>
            <a:r>
              <a:rPr lang="ru-RU" sz="1100" b="1" dirty="0">
                <a:latin typeface="+mn-lt"/>
              </a:rPr>
              <a:t>группы</a:t>
            </a:r>
            <a:endParaRPr lang="en-US" sz="1100" b="1" dirty="0">
              <a:latin typeface="+mn-lt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165552" y="1644650"/>
            <a:ext cx="2317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b="1" i="1" dirty="0">
                <a:latin typeface="+mn-lt"/>
              </a:rPr>
              <a:t>Средняя величина показателя:</a:t>
            </a:r>
            <a:endParaRPr lang="en-US" sz="1200" b="1" i="1" dirty="0"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rgbClr val="C00000"/>
                </a:solidFill>
                <a:latin typeface="+mn-lt"/>
              </a:rPr>
              <a:t>по Санкт-Петербургу</a:t>
            </a:r>
            <a:r>
              <a:rPr lang="ru-RU" sz="1200" b="1" i="1" dirty="0" smtClean="0">
                <a:solidFill>
                  <a:srgbClr val="C00000"/>
                </a:solidFill>
                <a:latin typeface="+mn-lt"/>
              </a:rPr>
              <a:t>:  38,66%</a:t>
            </a:r>
            <a:endParaRPr lang="ru-RU" sz="1200" b="1" i="1" dirty="0">
              <a:solidFill>
                <a:srgbClr val="C00000"/>
              </a:solidFill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в группе</a:t>
            </a:r>
            <a:r>
              <a:rPr lang="ru-RU" sz="1200" b="1" i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:  33,94%</a:t>
            </a:r>
            <a:endParaRPr lang="ru-RU" sz="1200" b="1" i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750" y="5516563"/>
            <a:ext cx="2592388" cy="939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Кировского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Красногвардейского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Красносельского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Московского района</a:t>
            </a:r>
            <a:endParaRPr lang="en-US" sz="1000" dirty="0"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84438" y="58054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2484438" y="60213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>
            <a:off x="2484438" y="55895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Прямоугольник 23"/>
          <p:cNvSpPr/>
          <p:nvPr/>
        </p:nvSpPr>
        <p:spPr>
          <a:xfrm>
            <a:off x="2484438" y="62372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19475" y="5689382"/>
            <a:ext cx="5400675" cy="6640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100" i="1" dirty="0"/>
              <a:t>Наиболее высокое значение показателя в группе имеет </a:t>
            </a:r>
            <a:r>
              <a:rPr lang="ru-RU" sz="1100" i="1" dirty="0" smtClean="0"/>
              <a:t>МО Малая </a:t>
            </a:r>
            <a:r>
              <a:rPr lang="ru-RU" sz="1100" i="1" dirty="0" err="1" smtClean="0"/>
              <a:t>Охта</a:t>
            </a:r>
            <a:r>
              <a:rPr lang="ru-RU" sz="1100" i="1" dirty="0" smtClean="0"/>
              <a:t> – 62,5%, </a:t>
            </a:r>
            <a:r>
              <a:rPr lang="ru-RU" sz="1100" i="1" dirty="0"/>
              <a:t>наиболее низкое значение у </a:t>
            </a:r>
            <a:r>
              <a:rPr lang="ru-RU" sz="1100" i="1" dirty="0" smtClean="0"/>
              <a:t>МО </a:t>
            </a:r>
            <a:r>
              <a:rPr lang="ru-RU" sz="1100" i="1" dirty="0" err="1" smtClean="0"/>
              <a:t>Константиновское</a:t>
            </a:r>
            <a:r>
              <a:rPr lang="ru-RU" sz="1100" i="1" dirty="0" smtClean="0"/>
              <a:t> – 5,71%. </a:t>
            </a:r>
            <a:r>
              <a:rPr lang="ru-RU" sz="1100" i="1" dirty="0"/>
              <a:t>Среднее значение показателя в группе </a:t>
            </a:r>
            <a:r>
              <a:rPr lang="ru-RU" sz="1100" i="1" dirty="0" smtClean="0"/>
              <a:t>близко к среднегородскому значению. </a:t>
            </a:r>
            <a:endParaRPr lang="en-US" sz="1100" i="1" dirty="0"/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72136377"/>
              </p:ext>
            </p:extLst>
          </p:nvPr>
        </p:nvGraphicFramePr>
        <p:xfrm>
          <a:off x="647700" y="2132856"/>
          <a:ext cx="7835601" cy="3340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42938" y="612775"/>
            <a:ext cx="7848600" cy="684213"/>
          </a:xfrm>
          <a:prstGeom prst="round2Diag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100" b="1" i="1" dirty="0"/>
              <a:t>4.3 Доля граждан, принявших на воспитание в свою семью ребенка (детей), оставшихся без попечения родителей, от общего числа обратившихся граждан, в отчетном периоде, в органы опеки и попечительства  муниципального образования по вопросу передачи ребенка (детей) на воспитание в семью, в  отчетном периоде,  в 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938" y="115888"/>
            <a:ext cx="7848600" cy="44291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Раздел 4. </a:t>
            </a:r>
            <a:r>
              <a:rPr lang="en-US" sz="2000" dirty="0">
                <a:solidFill>
                  <a:prstClr val="white"/>
                </a:solidFill>
              </a:rPr>
              <a:t>“</a:t>
            </a:r>
            <a:r>
              <a:rPr lang="ru-RU" sz="2000" dirty="0">
                <a:solidFill>
                  <a:prstClr val="white"/>
                </a:solidFill>
              </a:rPr>
              <a:t>Социальная защита</a:t>
            </a:r>
            <a:r>
              <a:rPr lang="en-US" sz="2000" dirty="0">
                <a:solidFill>
                  <a:prstClr val="white"/>
                </a:solidFill>
              </a:rPr>
              <a:t>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6575" y="1423988"/>
            <a:ext cx="2714625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latin typeface="+mn-lt"/>
              </a:rPr>
              <a:t>Муниципальные образования </a:t>
            </a:r>
            <a:r>
              <a:rPr lang="en-US" sz="1100" b="1" dirty="0" smtClean="0">
                <a:latin typeface="+mn-lt"/>
              </a:rPr>
              <a:t>4</a:t>
            </a:r>
            <a:r>
              <a:rPr lang="ru-RU" sz="1100" b="1" dirty="0" smtClean="0">
                <a:latin typeface="+mn-lt"/>
              </a:rPr>
              <a:t> </a:t>
            </a:r>
            <a:r>
              <a:rPr lang="ru-RU" sz="1100" b="1" dirty="0">
                <a:latin typeface="+mn-lt"/>
              </a:rPr>
              <a:t>группы</a:t>
            </a:r>
            <a:endParaRPr lang="en-US" sz="1100" b="1" dirty="0">
              <a:latin typeface="+mn-lt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119812" y="1296988"/>
            <a:ext cx="23796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b="1" i="1" dirty="0">
                <a:latin typeface="+mn-lt"/>
              </a:rPr>
              <a:t>Средняя величина показателя:</a:t>
            </a:r>
            <a:endParaRPr lang="en-US" sz="1200" b="1" i="1" dirty="0"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rgbClr val="C00000"/>
                </a:solidFill>
                <a:latin typeface="+mn-lt"/>
              </a:rPr>
              <a:t>по Санкт-Петербургу</a:t>
            </a:r>
            <a:r>
              <a:rPr lang="ru-RU" sz="1200" b="1" i="1" dirty="0" smtClean="0">
                <a:solidFill>
                  <a:srgbClr val="C00000"/>
                </a:solidFill>
                <a:latin typeface="+mn-lt"/>
              </a:rPr>
              <a:t>:  84,88%</a:t>
            </a:r>
            <a:endParaRPr lang="ru-RU" sz="1200" b="1" i="1" dirty="0">
              <a:solidFill>
                <a:srgbClr val="C00000"/>
              </a:solidFill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в группе</a:t>
            </a:r>
            <a:r>
              <a:rPr lang="ru-RU" sz="1200" b="1" i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:  84,55%</a:t>
            </a:r>
            <a:endParaRPr lang="ru-RU" sz="1200" b="1" i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9750" y="5516563"/>
            <a:ext cx="2592388" cy="939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Кировского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Красногвардейского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Красносельского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Московского района</a:t>
            </a:r>
            <a:endParaRPr lang="en-US" sz="1000" dirty="0">
              <a:latin typeface="+mn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84438" y="58054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>
            <a:off x="2484438" y="60213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Прямоугольник 23"/>
          <p:cNvSpPr/>
          <p:nvPr/>
        </p:nvSpPr>
        <p:spPr>
          <a:xfrm>
            <a:off x="2484438" y="55895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Прямоугольник 24"/>
          <p:cNvSpPr/>
          <p:nvPr/>
        </p:nvSpPr>
        <p:spPr>
          <a:xfrm>
            <a:off x="2484438" y="62372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419474" y="5654457"/>
            <a:ext cx="5400675" cy="6640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100" i="1" dirty="0"/>
              <a:t>Наиболее высокое значение показателя в группе </a:t>
            </a:r>
            <a:r>
              <a:rPr lang="ru-RU" sz="1100" i="1" dirty="0" smtClean="0"/>
              <a:t>имеют 7 </a:t>
            </a:r>
            <a:r>
              <a:rPr lang="ru-RU" sz="1100" i="1" dirty="0"/>
              <a:t>МО </a:t>
            </a:r>
            <a:r>
              <a:rPr lang="ru-RU" sz="1100" i="1" dirty="0" smtClean="0"/>
              <a:t>-100%, </a:t>
            </a:r>
            <a:r>
              <a:rPr lang="ru-RU" sz="1100" i="1" dirty="0"/>
              <a:t>наиболее низкое значение у МО </a:t>
            </a:r>
            <a:r>
              <a:rPr lang="ru-RU" sz="1100" i="1" dirty="0" err="1" smtClean="0"/>
              <a:t>Княжево</a:t>
            </a:r>
            <a:r>
              <a:rPr lang="ru-RU" sz="1100" i="1" dirty="0" smtClean="0"/>
              <a:t> – 49,02%. </a:t>
            </a:r>
            <a:r>
              <a:rPr lang="ru-RU" sz="1100" i="1" dirty="0"/>
              <a:t>Среднее значение показателя в группе </a:t>
            </a:r>
            <a:r>
              <a:rPr lang="ru-RU" sz="1100" i="1" dirty="0" smtClean="0"/>
              <a:t>ниже среднегородского значения.  </a:t>
            </a:r>
            <a:endParaRPr lang="en-US" sz="1100" i="1" dirty="0"/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34536906"/>
              </p:ext>
            </p:extLst>
          </p:nvPr>
        </p:nvGraphicFramePr>
        <p:xfrm>
          <a:off x="683568" y="1772816"/>
          <a:ext cx="7807969" cy="3707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47700" y="619125"/>
            <a:ext cx="7848600" cy="510778"/>
          </a:xfrm>
          <a:prstGeom prst="round2Diag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b="1" i="1" dirty="0"/>
              <a:t>5.1</a:t>
            </a:r>
            <a:r>
              <a:rPr lang="en-US" sz="1200" b="1" i="1" dirty="0"/>
              <a:t> </a:t>
            </a:r>
            <a:r>
              <a:rPr lang="ru-RU" sz="1200" b="1" dirty="0"/>
              <a:t>Сумма средств бюджета муниципального образования, затраченная на проведение досуговых мероприятий для детей, в расчете на одного ребенка, проживающего в муниципальном </a:t>
            </a:r>
            <a:r>
              <a:rPr lang="ru-RU" sz="1200" b="1" dirty="0" smtClean="0"/>
              <a:t>образовании</a:t>
            </a:r>
            <a:r>
              <a:rPr lang="ru-RU" sz="1200" b="1" i="1" dirty="0" smtClean="0"/>
              <a:t>, руб./чел.</a:t>
            </a:r>
            <a:endParaRPr lang="ru-RU" sz="12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47700" y="133350"/>
            <a:ext cx="7848600" cy="44291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Раздел 5. </a:t>
            </a:r>
            <a:r>
              <a:rPr lang="en-US" sz="2000" dirty="0">
                <a:solidFill>
                  <a:prstClr val="white"/>
                </a:solidFill>
              </a:rPr>
              <a:t>“</a:t>
            </a:r>
            <a:r>
              <a:rPr lang="ru-RU" sz="2000" dirty="0">
                <a:solidFill>
                  <a:prstClr val="white"/>
                </a:solidFill>
              </a:rPr>
              <a:t>Молодежная политика и оздоровление</a:t>
            </a:r>
            <a:r>
              <a:rPr lang="en-US" sz="2000" dirty="0">
                <a:solidFill>
                  <a:prstClr val="white"/>
                </a:solidFill>
              </a:rPr>
              <a:t>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5625" y="1163638"/>
            <a:ext cx="2786063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latin typeface="+mn-lt"/>
              </a:rPr>
              <a:t>Муниципальные образования </a:t>
            </a:r>
            <a:r>
              <a:rPr lang="en-US" sz="1100" b="1" dirty="0" smtClean="0">
                <a:latin typeface="+mn-lt"/>
              </a:rPr>
              <a:t>4</a:t>
            </a:r>
            <a:r>
              <a:rPr lang="ru-RU" sz="1100" b="1" dirty="0" smtClean="0">
                <a:latin typeface="+mn-lt"/>
              </a:rPr>
              <a:t> </a:t>
            </a:r>
            <a:r>
              <a:rPr lang="ru-RU" sz="1100" b="1" dirty="0">
                <a:latin typeface="+mn-lt"/>
              </a:rPr>
              <a:t>группы</a:t>
            </a:r>
            <a:endParaRPr lang="en-US" sz="1100" b="1" dirty="0">
              <a:latin typeface="+mn-lt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605572" y="1163638"/>
            <a:ext cx="28907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b="1" i="1" dirty="0">
                <a:latin typeface="+mn-lt"/>
              </a:rPr>
              <a:t>Средняя величина показателя:</a:t>
            </a:r>
            <a:endParaRPr lang="en-US" sz="1200" b="1" i="1" dirty="0"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rgbClr val="C00000"/>
                </a:solidFill>
                <a:latin typeface="+mn-lt"/>
              </a:rPr>
              <a:t>по </a:t>
            </a:r>
            <a:r>
              <a:rPr lang="ru-RU" sz="1200" b="1" i="1" dirty="0" smtClean="0">
                <a:solidFill>
                  <a:srgbClr val="C00000"/>
                </a:solidFill>
                <a:latin typeface="+mn-lt"/>
              </a:rPr>
              <a:t>Санкт-Петербургу:  473,97 руб./чел.</a:t>
            </a:r>
            <a:endParaRPr lang="ru-RU" sz="1200" b="1" i="1" dirty="0">
              <a:solidFill>
                <a:srgbClr val="C00000"/>
              </a:solidFill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в </a:t>
            </a:r>
            <a:r>
              <a:rPr lang="ru-RU" sz="1200" b="1" i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группе:  196,12 руб./чел.</a:t>
            </a:r>
            <a:endParaRPr lang="ru-RU" sz="1200" b="1" i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750" y="5516563"/>
            <a:ext cx="2592388" cy="939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Кировского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Красногвардейского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Красносельского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Московского района</a:t>
            </a:r>
            <a:endParaRPr lang="en-US" sz="1000" dirty="0"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84438" y="58054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2484438" y="60213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>
            <a:off x="2484438" y="55895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Прямоугольник 23"/>
          <p:cNvSpPr/>
          <p:nvPr/>
        </p:nvSpPr>
        <p:spPr>
          <a:xfrm>
            <a:off x="2484438" y="62372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337591" y="5654457"/>
            <a:ext cx="5400675" cy="6640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100" i="1" dirty="0"/>
              <a:t>Наиболее высокое значение показателя в группе имеет МО </a:t>
            </a:r>
            <a:r>
              <a:rPr lang="ru-RU" sz="1100" i="1" dirty="0" err="1" smtClean="0"/>
              <a:t>Полюстрово</a:t>
            </a:r>
            <a:r>
              <a:rPr lang="ru-RU" sz="1100" i="1" dirty="0" smtClean="0"/>
              <a:t> – 548,93 руб./чел., </a:t>
            </a:r>
            <a:r>
              <a:rPr lang="ru-RU" sz="1100" i="1" dirty="0"/>
              <a:t>наиболее низкое значение у МО </a:t>
            </a:r>
            <a:r>
              <a:rPr lang="ru-RU" sz="1100" i="1" dirty="0" err="1" smtClean="0"/>
              <a:t>Новоизмайловское</a:t>
            </a:r>
            <a:r>
              <a:rPr lang="ru-RU" sz="1100" i="1" dirty="0" smtClean="0"/>
              <a:t> – 41,91 руб./чел. </a:t>
            </a:r>
            <a:r>
              <a:rPr lang="ru-RU" sz="1100" i="1" dirty="0"/>
              <a:t>Среднее значение показателя в группе </a:t>
            </a:r>
            <a:r>
              <a:rPr lang="ru-RU" sz="1100" i="1" dirty="0" smtClean="0"/>
              <a:t>ниже среднегородского значения. </a:t>
            </a:r>
            <a:endParaRPr lang="en-US" sz="1100" i="1" dirty="0"/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8806359"/>
              </p:ext>
            </p:extLst>
          </p:nvPr>
        </p:nvGraphicFramePr>
        <p:xfrm>
          <a:off x="647700" y="1711895"/>
          <a:ext cx="7848600" cy="3776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47700" y="641350"/>
            <a:ext cx="7848600" cy="510778"/>
          </a:xfrm>
          <a:prstGeom prst="round2Diag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b="1" i="1" dirty="0"/>
              <a:t>5.2</a:t>
            </a:r>
            <a:r>
              <a:rPr lang="en-US" sz="1200" b="1" i="1" dirty="0"/>
              <a:t> </a:t>
            </a:r>
            <a:r>
              <a:rPr lang="ru-RU" sz="1200" b="1" dirty="0"/>
              <a:t>Сумма средств бюджета муниципального образования, затраченная на проведение физкультурных и спортивных мероприятий, в расчете на одного жителя, проживающего в муниципальном </a:t>
            </a:r>
            <a:r>
              <a:rPr lang="ru-RU" sz="1200" b="1" dirty="0" smtClean="0"/>
              <a:t>образовании.</a:t>
            </a:r>
            <a:r>
              <a:rPr lang="ru-RU" sz="1200" b="1" i="1" dirty="0" smtClean="0"/>
              <a:t>, руб./чел.</a:t>
            </a:r>
            <a:endParaRPr lang="ru-RU" sz="1200" b="1" i="1" dirty="0"/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5580063" y="1358900"/>
            <a:ext cx="2520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1200" b="1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" y="144463"/>
            <a:ext cx="7848600" cy="44291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Раздел 5. </a:t>
            </a:r>
            <a:r>
              <a:rPr lang="en-US" sz="2000" dirty="0">
                <a:solidFill>
                  <a:prstClr val="white"/>
                </a:solidFill>
              </a:rPr>
              <a:t>“</a:t>
            </a:r>
            <a:r>
              <a:rPr lang="ru-RU" sz="2000" dirty="0">
                <a:solidFill>
                  <a:prstClr val="white"/>
                </a:solidFill>
              </a:rPr>
              <a:t>Молодежная политика и оздоровление</a:t>
            </a:r>
            <a:r>
              <a:rPr lang="en-US" sz="2000" dirty="0">
                <a:solidFill>
                  <a:prstClr val="white"/>
                </a:solidFill>
              </a:rPr>
              <a:t>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6575" y="1190625"/>
            <a:ext cx="2643188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latin typeface="+mn-lt"/>
              </a:rPr>
              <a:t>Муниципальные образования </a:t>
            </a:r>
            <a:r>
              <a:rPr lang="en-US" sz="1100" b="1" dirty="0" smtClean="0">
                <a:latin typeface="+mn-lt"/>
              </a:rPr>
              <a:t>4</a:t>
            </a:r>
            <a:r>
              <a:rPr lang="ru-RU" sz="1100" b="1" dirty="0" smtClean="0">
                <a:latin typeface="+mn-lt"/>
              </a:rPr>
              <a:t> </a:t>
            </a:r>
            <a:r>
              <a:rPr lang="ru-RU" sz="1100" b="1" dirty="0">
                <a:latin typeface="+mn-lt"/>
              </a:rPr>
              <a:t>группы</a:t>
            </a:r>
            <a:endParaRPr lang="en-US" sz="1100" b="1" dirty="0">
              <a:latin typeface="+mn-lt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684120" y="1153824"/>
            <a:ext cx="28121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b="1" i="1" dirty="0">
                <a:latin typeface="+mn-lt"/>
              </a:rPr>
              <a:t>Средняя величина показателя:</a:t>
            </a:r>
            <a:endParaRPr lang="en-US" sz="1200" b="1" i="1" dirty="0"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rgbClr val="C00000"/>
                </a:solidFill>
                <a:latin typeface="+mn-lt"/>
              </a:rPr>
              <a:t>по Санкт-Петербургу</a:t>
            </a:r>
            <a:r>
              <a:rPr lang="ru-RU" sz="1200" b="1" i="1" dirty="0" smtClean="0">
                <a:solidFill>
                  <a:srgbClr val="C00000"/>
                </a:solidFill>
                <a:latin typeface="+mn-lt"/>
              </a:rPr>
              <a:t>:  40,32 руб./чел.</a:t>
            </a:r>
            <a:endParaRPr lang="ru-RU" sz="1200" b="1" i="1" dirty="0">
              <a:solidFill>
                <a:srgbClr val="C00000"/>
              </a:solidFill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в </a:t>
            </a:r>
            <a:r>
              <a:rPr lang="ru-RU" sz="1200" b="1" i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группе:  24,6 руб./чел.</a:t>
            </a:r>
            <a:endParaRPr lang="ru-RU" sz="1200" b="1" i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9750" y="5516563"/>
            <a:ext cx="2592388" cy="939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Кировского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Красногвардейского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Красносельского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Московского района</a:t>
            </a:r>
            <a:endParaRPr lang="en-US" sz="1000" dirty="0">
              <a:latin typeface="+mn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84438" y="58054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>
            <a:off x="2484438" y="60213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Прямоугольник 23"/>
          <p:cNvSpPr/>
          <p:nvPr/>
        </p:nvSpPr>
        <p:spPr>
          <a:xfrm>
            <a:off x="2484438" y="55895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Прямоугольник 24"/>
          <p:cNvSpPr/>
          <p:nvPr/>
        </p:nvSpPr>
        <p:spPr>
          <a:xfrm>
            <a:off x="2484438" y="62372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419474" y="5652869"/>
            <a:ext cx="5400675" cy="6640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100" i="1" dirty="0"/>
              <a:t>Наиболее высокое значение показателя в группе имеет МО </a:t>
            </a:r>
            <a:r>
              <a:rPr lang="ru-RU" sz="1100" i="1" dirty="0" smtClean="0"/>
              <a:t>Автово – 172,2 руб./чел., </a:t>
            </a:r>
            <a:r>
              <a:rPr lang="ru-RU" sz="1100" i="1" dirty="0"/>
              <a:t>наиболее низкое значение у МО </a:t>
            </a:r>
            <a:r>
              <a:rPr lang="ru-RU" sz="1100" i="1" dirty="0" err="1" smtClean="0"/>
              <a:t>Ульянка</a:t>
            </a:r>
            <a:r>
              <a:rPr lang="ru-RU" sz="1100" i="1" dirty="0" smtClean="0"/>
              <a:t> – 1,84 руб./чел. </a:t>
            </a:r>
            <a:r>
              <a:rPr lang="ru-RU" sz="1100" i="1" dirty="0"/>
              <a:t>Среднее значение показателя в группе </a:t>
            </a:r>
            <a:r>
              <a:rPr lang="ru-RU" sz="1100" i="1" dirty="0" smtClean="0"/>
              <a:t>ниже среднегородского значения. </a:t>
            </a:r>
            <a:endParaRPr lang="en-US" sz="1100" i="1" dirty="0"/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08700755"/>
              </p:ext>
            </p:extLst>
          </p:nvPr>
        </p:nvGraphicFramePr>
        <p:xfrm>
          <a:off x="695325" y="1782762"/>
          <a:ext cx="7848600" cy="3690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647700" y="604838"/>
            <a:ext cx="7848600" cy="715089"/>
          </a:xfrm>
          <a:prstGeom prst="round2Diag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b="1" i="1" dirty="0"/>
              <a:t>5.3</a:t>
            </a:r>
            <a:r>
              <a:rPr lang="en-US" sz="1200" b="1" i="1" dirty="0"/>
              <a:t> </a:t>
            </a:r>
            <a:r>
              <a:rPr lang="ru-RU" sz="1200" b="1" dirty="0"/>
              <a:t>Сумма средств бюджета муниципального образования, затраченная на проведение мероприятий по военно-патриотическому воспитанию граждан, в расчете на одного жителя, проживающего в муниципальном </a:t>
            </a:r>
            <a:r>
              <a:rPr lang="ru-RU" sz="1200" b="1" dirty="0" smtClean="0"/>
              <a:t>образовании.</a:t>
            </a:r>
            <a:r>
              <a:rPr lang="ru-RU" sz="1200" b="1" i="1" dirty="0" smtClean="0"/>
              <a:t>, руб./чел.</a:t>
            </a:r>
            <a:endParaRPr lang="ru-RU" sz="12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47700" y="100013"/>
            <a:ext cx="7848600" cy="44291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Раздел 5. </a:t>
            </a:r>
            <a:r>
              <a:rPr lang="en-US" sz="2000" dirty="0">
                <a:solidFill>
                  <a:prstClr val="white"/>
                </a:solidFill>
              </a:rPr>
              <a:t>“</a:t>
            </a:r>
            <a:r>
              <a:rPr lang="ru-RU" sz="2000" dirty="0">
                <a:solidFill>
                  <a:prstClr val="white"/>
                </a:solidFill>
              </a:rPr>
              <a:t>Молодежная политика и оздоровление</a:t>
            </a:r>
            <a:r>
              <a:rPr lang="en-US" sz="2000" dirty="0">
                <a:solidFill>
                  <a:prstClr val="white"/>
                </a:solidFill>
              </a:rPr>
              <a:t>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5625" y="1362075"/>
            <a:ext cx="2786063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latin typeface="+mn-lt"/>
              </a:rPr>
              <a:t>Муниципальные образования </a:t>
            </a:r>
            <a:r>
              <a:rPr lang="en-US" sz="1100" b="1" dirty="0" smtClean="0">
                <a:latin typeface="+mn-lt"/>
              </a:rPr>
              <a:t>4</a:t>
            </a:r>
            <a:r>
              <a:rPr lang="ru-RU" sz="1100" b="1" dirty="0" smtClean="0">
                <a:latin typeface="+mn-lt"/>
              </a:rPr>
              <a:t> </a:t>
            </a:r>
            <a:r>
              <a:rPr lang="ru-RU" sz="1100" b="1" dirty="0">
                <a:latin typeface="+mn-lt"/>
              </a:rPr>
              <a:t>группы</a:t>
            </a:r>
            <a:endParaRPr lang="en-US" sz="1100" b="1" dirty="0">
              <a:latin typeface="+mn-lt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717935" y="1343025"/>
            <a:ext cx="28121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b="1" i="1" dirty="0">
                <a:latin typeface="+mn-lt"/>
              </a:rPr>
              <a:t>Средняя величина показателя:</a:t>
            </a:r>
            <a:endParaRPr lang="en-US" sz="1200" b="1" i="1" dirty="0"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rgbClr val="C00000"/>
                </a:solidFill>
                <a:latin typeface="+mn-lt"/>
              </a:rPr>
              <a:t>по Санкт-Петербургу</a:t>
            </a:r>
            <a:r>
              <a:rPr lang="ru-RU" sz="1200" b="1" i="1" dirty="0" smtClean="0">
                <a:solidFill>
                  <a:srgbClr val="C00000"/>
                </a:solidFill>
                <a:latin typeface="+mn-lt"/>
              </a:rPr>
              <a:t>:  29,72 руб./чел.</a:t>
            </a:r>
            <a:endParaRPr lang="ru-RU" sz="1200" b="1" i="1" dirty="0">
              <a:solidFill>
                <a:srgbClr val="C00000"/>
              </a:solidFill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в </a:t>
            </a:r>
            <a:r>
              <a:rPr lang="ru-RU" sz="1200" b="1" i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группе:  11,38 руб./чел.</a:t>
            </a:r>
            <a:endParaRPr lang="ru-RU" sz="1200" b="1" i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750" y="5516563"/>
            <a:ext cx="2592388" cy="939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Кировского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Красногвардейского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Красносельского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Московского района</a:t>
            </a:r>
            <a:endParaRPr lang="en-US" sz="1000" dirty="0"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84438" y="58054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2484438" y="60213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>
            <a:off x="2484438" y="55895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Прямоугольник 23"/>
          <p:cNvSpPr/>
          <p:nvPr/>
        </p:nvSpPr>
        <p:spPr>
          <a:xfrm>
            <a:off x="2484438" y="62372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16296" y="5654457"/>
            <a:ext cx="5400675" cy="6640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100" i="1" dirty="0"/>
              <a:t>Наиболее высокое значение показателя в группе имеет МО </a:t>
            </a:r>
            <a:r>
              <a:rPr lang="ru-RU" sz="1100" i="1" dirty="0" smtClean="0"/>
              <a:t>Сосновая поляна –  34,79 руб./чел., </a:t>
            </a:r>
            <a:r>
              <a:rPr lang="ru-RU" sz="1100" i="1" dirty="0"/>
              <a:t>наиболее низкое значение у </a:t>
            </a:r>
            <a:r>
              <a:rPr lang="ru-RU" sz="1100" i="1" dirty="0" smtClean="0"/>
              <a:t>МО </a:t>
            </a:r>
            <a:r>
              <a:rPr lang="ru-RU" sz="1100" i="1" dirty="0" err="1" smtClean="0"/>
              <a:t>Полюстрово</a:t>
            </a:r>
            <a:r>
              <a:rPr lang="ru-RU" sz="1100" i="1" dirty="0" smtClean="0"/>
              <a:t> – 0,39 руб./чел. </a:t>
            </a:r>
            <a:r>
              <a:rPr lang="ru-RU" sz="1100" i="1" dirty="0"/>
              <a:t>Среднее значение показателя в группе </a:t>
            </a:r>
            <a:r>
              <a:rPr lang="ru-RU" sz="1100" i="1" dirty="0" smtClean="0"/>
              <a:t>ниже среднегородского значения.  </a:t>
            </a:r>
            <a:endParaRPr lang="en-US" sz="1100" i="1" dirty="0"/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49519692"/>
              </p:ext>
            </p:extLst>
          </p:nvPr>
        </p:nvGraphicFramePr>
        <p:xfrm>
          <a:off x="647700" y="1844824"/>
          <a:ext cx="7848600" cy="3628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647700" y="604838"/>
            <a:ext cx="7848600" cy="715089"/>
          </a:xfrm>
          <a:prstGeom prst="round2Diag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b="1" i="1" dirty="0" smtClean="0"/>
              <a:t>5.4</a:t>
            </a:r>
            <a:r>
              <a:rPr lang="en-US" sz="1200" b="1" i="1" dirty="0" smtClean="0"/>
              <a:t> </a:t>
            </a:r>
            <a:r>
              <a:rPr lang="ru-RU" sz="1200" b="1" dirty="0"/>
              <a:t>Процент несовершеннолетних жителей муниципального образования, временно трудоустроенных в свободное от учебы время за счет средств бюджета муниципального образования, к общей численности несовершеннолетних, проживающих на территории муниципального образования</a:t>
            </a:r>
            <a:r>
              <a:rPr lang="ru-RU" sz="1200" b="1" dirty="0" smtClean="0"/>
              <a:t>.</a:t>
            </a:r>
            <a:r>
              <a:rPr lang="ru-RU" sz="1200" b="1" i="1" dirty="0" smtClean="0"/>
              <a:t>, </a:t>
            </a:r>
            <a:r>
              <a:rPr lang="ru-RU" sz="1200" b="1" i="1" dirty="0"/>
              <a:t>в 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700" y="100013"/>
            <a:ext cx="7848600" cy="44291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Раздел 5. </a:t>
            </a:r>
            <a:r>
              <a:rPr lang="en-US" sz="2000" dirty="0">
                <a:solidFill>
                  <a:prstClr val="white"/>
                </a:solidFill>
              </a:rPr>
              <a:t>“</a:t>
            </a:r>
            <a:r>
              <a:rPr lang="ru-RU" sz="2000" dirty="0">
                <a:solidFill>
                  <a:prstClr val="white"/>
                </a:solidFill>
              </a:rPr>
              <a:t>Молодежная политика и оздоровление</a:t>
            </a:r>
            <a:r>
              <a:rPr lang="en-US" sz="2000" dirty="0">
                <a:solidFill>
                  <a:prstClr val="white"/>
                </a:solidFill>
              </a:rPr>
              <a:t>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7700" y="1362075"/>
            <a:ext cx="2786063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latin typeface="+mn-lt"/>
              </a:rPr>
              <a:t>Муниципальные образования </a:t>
            </a:r>
            <a:r>
              <a:rPr lang="en-US" sz="1100" b="1" dirty="0" smtClean="0">
                <a:latin typeface="+mn-lt"/>
              </a:rPr>
              <a:t>4</a:t>
            </a:r>
            <a:r>
              <a:rPr lang="ru-RU" sz="1100" b="1" dirty="0" smtClean="0">
                <a:latin typeface="+mn-lt"/>
              </a:rPr>
              <a:t> </a:t>
            </a:r>
            <a:r>
              <a:rPr lang="ru-RU" sz="1100" b="1" dirty="0">
                <a:latin typeface="+mn-lt"/>
              </a:rPr>
              <a:t>группы</a:t>
            </a:r>
            <a:endParaRPr lang="en-US" sz="1100" b="1" dirty="0">
              <a:latin typeface="+mn-lt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151563" y="1343025"/>
            <a:ext cx="23447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b="1" i="1" dirty="0">
                <a:latin typeface="+mn-lt"/>
              </a:rPr>
              <a:t>Средняя величина показателя:</a:t>
            </a:r>
            <a:endParaRPr lang="en-US" sz="1200" b="1" i="1" dirty="0"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rgbClr val="C00000"/>
                </a:solidFill>
                <a:latin typeface="+mn-lt"/>
              </a:rPr>
              <a:t>по Санкт-Петербургу</a:t>
            </a:r>
            <a:r>
              <a:rPr lang="ru-RU" sz="1200" b="1" i="1" dirty="0" smtClean="0">
                <a:solidFill>
                  <a:srgbClr val="C00000"/>
                </a:solidFill>
                <a:latin typeface="+mn-lt"/>
              </a:rPr>
              <a:t>:  2,07%</a:t>
            </a:r>
            <a:endParaRPr lang="ru-RU" sz="1200" b="1" i="1" dirty="0">
              <a:solidFill>
                <a:srgbClr val="C00000"/>
              </a:solidFill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в группе</a:t>
            </a:r>
            <a:r>
              <a:rPr lang="ru-RU" sz="1200" b="1" i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: 2,02%</a:t>
            </a:r>
            <a:endParaRPr lang="ru-RU" sz="1200" b="1" i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750" y="5516563"/>
            <a:ext cx="2592388" cy="939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Кировского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Красногвардейского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Красносельского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Московского района</a:t>
            </a:r>
            <a:endParaRPr lang="en-US" sz="1000" dirty="0"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84438" y="58054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2484438" y="60213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>
            <a:off x="2484438" y="55895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Прямоугольник 23"/>
          <p:cNvSpPr/>
          <p:nvPr/>
        </p:nvSpPr>
        <p:spPr>
          <a:xfrm>
            <a:off x="2484438" y="62372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00587" y="5662969"/>
            <a:ext cx="5400675" cy="6640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100" i="1" dirty="0"/>
              <a:t>Наиболее высокое значение показателя в группе имеет МО </a:t>
            </a:r>
            <a:r>
              <a:rPr lang="ru-RU" sz="1100" i="1" dirty="0" smtClean="0"/>
              <a:t>Южно-Приморский – 6,46%, </a:t>
            </a:r>
            <a:r>
              <a:rPr lang="ru-RU" sz="1100" i="1" dirty="0"/>
              <a:t>наиболее низкое значение у МО </a:t>
            </a:r>
            <a:r>
              <a:rPr lang="ru-RU" sz="1100" i="1" dirty="0" err="1" smtClean="0"/>
              <a:t>Княжево</a:t>
            </a:r>
            <a:r>
              <a:rPr lang="ru-RU" sz="1100" i="1" dirty="0" smtClean="0"/>
              <a:t> – 0,39%. </a:t>
            </a:r>
            <a:r>
              <a:rPr lang="ru-RU" sz="1100" i="1" dirty="0"/>
              <a:t>Среднее значение показателя в группе </a:t>
            </a:r>
            <a:r>
              <a:rPr lang="ru-RU" sz="1100" i="1" dirty="0" smtClean="0"/>
              <a:t>близко к среднегородскому значению.  </a:t>
            </a:r>
            <a:endParaRPr lang="en-US" sz="1100" i="1" dirty="0"/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04864084"/>
              </p:ext>
            </p:extLst>
          </p:nvPr>
        </p:nvGraphicFramePr>
        <p:xfrm>
          <a:off x="665634" y="1844824"/>
          <a:ext cx="7812732" cy="3628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18313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082675" y="631825"/>
            <a:ext cx="7237413" cy="510778"/>
          </a:xfrm>
          <a:prstGeom prst="round2Diag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b="1" i="1" dirty="0"/>
              <a:t>6.1</a:t>
            </a:r>
            <a:r>
              <a:rPr lang="en-US" sz="1200" b="1" i="1" dirty="0"/>
              <a:t> </a:t>
            </a:r>
            <a:r>
              <a:rPr lang="ru-RU" sz="1200" b="1" dirty="0"/>
              <a:t>Тираж муниципальных периодических печатных изданий на 1 тыс. жителей муниципального образования.</a:t>
            </a:r>
            <a:r>
              <a:rPr lang="ru-RU" sz="1200" b="1" i="1" dirty="0" smtClean="0"/>
              <a:t>,</a:t>
            </a:r>
            <a:r>
              <a:rPr lang="ru-RU" sz="1200" b="1" i="1" dirty="0" smtClean="0">
                <a:solidFill>
                  <a:prstClr val="black"/>
                </a:solidFill>
              </a:rPr>
              <a:t> </a:t>
            </a:r>
            <a:r>
              <a:rPr lang="ru-RU" sz="1200" b="1" i="1" dirty="0">
                <a:solidFill>
                  <a:prstClr val="black"/>
                </a:solidFill>
              </a:rPr>
              <a:t>в ед./тыс. чел.</a:t>
            </a:r>
            <a:endParaRPr lang="ru-RU" sz="12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082675" y="134938"/>
            <a:ext cx="7237413" cy="44291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Раздел 6. </a:t>
            </a:r>
            <a:r>
              <a:rPr lang="en-US" sz="2000" dirty="0">
                <a:solidFill>
                  <a:prstClr val="white"/>
                </a:solidFill>
              </a:rPr>
              <a:t>“</a:t>
            </a:r>
            <a:r>
              <a:rPr lang="ru-RU" sz="2000" dirty="0">
                <a:solidFill>
                  <a:prstClr val="white"/>
                </a:solidFill>
              </a:rPr>
              <a:t>Культура  и средства массовой информации</a:t>
            </a:r>
            <a:r>
              <a:rPr lang="en-US" sz="2000" dirty="0">
                <a:solidFill>
                  <a:prstClr val="white"/>
                </a:solidFill>
              </a:rPr>
              <a:t>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1550" y="1182688"/>
            <a:ext cx="2786063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latin typeface="+mn-lt"/>
              </a:rPr>
              <a:t>Муниципальные образования </a:t>
            </a:r>
            <a:r>
              <a:rPr lang="en-US" sz="1100" b="1" dirty="0" smtClean="0">
                <a:latin typeface="+mn-lt"/>
              </a:rPr>
              <a:t>4</a:t>
            </a:r>
            <a:r>
              <a:rPr lang="ru-RU" sz="1100" b="1" dirty="0" smtClean="0">
                <a:latin typeface="+mn-lt"/>
              </a:rPr>
              <a:t> </a:t>
            </a:r>
            <a:r>
              <a:rPr lang="ru-RU" sz="1100" b="1" dirty="0">
                <a:latin typeface="+mn-lt"/>
              </a:rPr>
              <a:t>группы</a:t>
            </a:r>
            <a:endParaRPr lang="en-US" sz="1100" b="1" dirty="0">
              <a:latin typeface="+mn-lt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054579" y="1151984"/>
            <a:ext cx="32302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b="1" i="1" dirty="0">
                <a:latin typeface="+mn-lt"/>
              </a:rPr>
              <a:t>Средняя величина показателя:</a:t>
            </a:r>
            <a:endParaRPr lang="en-US" sz="1200" b="1" i="1" dirty="0"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rgbClr val="C00000"/>
                </a:solidFill>
                <a:latin typeface="+mn-lt"/>
              </a:rPr>
              <a:t>по Санкт-Петербургу</a:t>
            </a:r>
            <a:r>
              <a:rPr lang="ru-RU" sz="1200" b="1" i="1" dirty="0" smtClean="0">
                <a:solidFill>
                  <a:srgbClr val="C00000"/>
                </a:solidFill>
                <a:latin typeface="+mn-lt"/>
              </a:rPr>
              <a:t>:  4574,9 ед</a:t>
            </a:r>
            <a:r>
              <a:rPr lang="ru-RU" sz="1200" b="1" i="1" dirty="0">
                <a:solidFill>
                  <a:srgbClr val="C00000"/>
                </a:solidFill>
                <a:latin typeface="+mn-lt"/>
              </a:rPr>
              <a:t>./тыс. чел.</a:t>
            </a:r>
          </a:p>
          <a:p>
            <a:pPr>
              <a:defRPr/>
            </a:pPr>
            <a:r>
              <a:rPr lang="ru-RU" sz="1200" b="1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в </a:t>
            </a:r>
            <a:r>
              <a:rPr lang="ru-RU" sz="1200" b="1" i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группе:  5919,58 ед</a:t>
            </a:r>
            <a:r>
              <a:rPr lang="ru-RU" sz="1200" b="1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./тыс. чел.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9750" y="5516563"/>
            <a:ext cx="2592388" cy="939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Кировского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Красногвардейского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Красносельского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Московского района</a:t>
            </a:r>
            <a:endParaRPr lang="en-US" sz="1000" dirty="0"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84438" y="58054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2484438" y="60213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>
            <a:off x="2484438" y="55895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Прямоугольник 23"/>
          <p:cNvSpPr/>
          <p:nvPr/>
        </p:nvSpPr>
        <p:spPr>
          <a:xfrm>
            <a:off x="2484438" y="62372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19474" y="5652869"/>
            <a:ext cx="5400675" cy="6640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100" i="1" dirty="0"/>
              <a:t>Наиболее высокое значение показателя в группе имеет МО </a:t>
            </a:r>
            <a:r>
              <a:rPr lang="ru-RU" sz="1100" i="1" dirty="0" err="1" smtClean="0"/>
              <a:t>Константиновское</a:t>
            </a:r>
            <a:r>
              <a:rPr lang="ru-RU" sz="1100" i="1" dirty="0" smtClean="0"/>
              <a:t> – 15815,02%, </a:t>
            </a:r>
            <a:r>
              <a:rPr lang="ru-RU" sz="1100" i="1" dirty="0"/>
              <a:t>наиболее низкое значение у </a:t>
            </a:r>
            <a:r>
              <a:rPr lang="ru-RU" sz="1100" i="1" dirty="0" smtClean="0"/>
              <a:t>МО </a:t>
            </a:r>
            <a:r>
              <a:rPr lang="ru-RU" sz="1100" i="1" dirty="0" err="1" smtClean="0"/>
              <a:t>Горелово</a:t>
            </a:r>
            <a:r>
              <a:rPr lang="ru-RU" sz="1100" i="1" dirty="0" smtClean="0"/>
              <a:t> – 177,75%. </a:t>
            </a:r>
            <a:r>
              <a:rPr lang="ru-RU" sz="1100" i="1" dirty="0"/>
              <a:t>Среднее значение показателя в группе </a:t>
            </a:r>
            <a:r>
              <a:rPr lang="ru-RU" sz="1100" i="1" dirty="0" smtClean="0"/>
              <a:t>выше среднегородского значения.  </a:t>
            </a:r>
            <a:endParaRPr lang="en-US" sz="1100" i="1" dirty="0"/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79047827"/>
              </p:ext>
            </p:extLst>
          </p:nvPr>
        </p:nvGraphicFramePr>
        <p:xfrm>
          <a:off x="1082675" y="1700808"/>
          <a:ext cx="7237413" cy="377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134938"/>
            <a:ext cx="7662283" cy="78319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Раздел 7. </a:t>
            </a:r>
            <a:r>
              <a:rPr lang="en-US" sz="2000" dirty="0">
                <a:solidFill>
                  <a:prstClr val="white"/>
                </a:solidFill>
              </a:rPr>
              <a:t>“</a:t>
            </a:r>
            <a:r>
              <a:rPr lang="ru-RU" sz="2000" dirty="0">
                <a:solidFill>
                  <a:prstClr val="white"/>
                </a:solidFill>
              </a:rPr>
              <a:t>Безопасность населения и правоохранительная деятельность</a:t>
            </a:r>
            <a:r>
              <a:rPr lang="en-US" sz="2000" dirty="0">
                <a:solidFill>
                  <a:prstClr val="white"/>
                </a:solidFill>
              </a:rPr>
              <a:t>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5786" y="1714488"/>
            <a:ext cx="2714625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latin typeface="+mn-lt"/>
              </a:rPr>
              <a:t>Муниципальные образования </a:t>
            </a:r>
            <a:r>
              <a:rPr lang="en-US" sz="1100" b="1" dirty="0" smtClean="0">
                <a:latin typeface="+mn-lt"/>
              </a:rPr>
              <a:t>4</a:t>
            </a:r>
            <a:r>
              <a:rPr lang="ru-RU" sz="1100" b="1" dirty="0" smtClean="0">
                <a:latin typeface="+mn-lt"/>
              </a:rPr>
              <a:t> </a:t>
            </a:r>
            <a:r>
              <a:rPr lang="ru-RU" sz="1100" b="1" dirty="0">
                <a:latin typeface="+mn-lt"/>
              </a:rPr>
              <a:t>группы</a:t>
            </a:r>
            <a:endParaRPr lang="en-US" sz="1100" b="1" dirty="0">
              <a:latin typeface="+mn-lt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786314" y="1714488"/>
            <a:ext cx="36028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b="1" i="1" dirty="0">
                <a:latin typeface="+mn-lt"/>
              </a:rPr>
              <a:t>Средняя величина показателя:</a:t>
            </a:r>
            <a:endParaRPr lang="en-US" sz="1200" b="1" i="1" dirty="0"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rgbClr val="C00000"/>
                </a:solidFill>
                <a:latin typeface="+mn-lt"/>
              </a:rPr>
              <a:t>по Санкт-Петербургу</a:t>
            </a:r>
            <a:r>
              <a:rPr lang="ru-RU" sz="1200" b="1" i="1" dirty="0" smtClean="0">
                <a:solidFill>
                  <a:srgbClr val="C00000"/>
                </a:solidFill>
                <a:latin typeface="+mn-lt"/>
              </a:rPr>
              <a:t>: 58,56 чел</a:t>
            </a:r>
            <a:r>
              <a:rPr lang="en-US" sz="1200" b="1" i="1" dirty="0" smtClean="0">
                <a:solidFill>
                  <a:srgbClr val="C00000"/>
                </a:solidFill>
                <a:latin typeface="+mn-lt"/>
              </a:rPr>
              <a:t>.-</a:t>
            </a:r>
            <a:r>
              <a:rPr lang="ru-RU" sz="1200" b="1" i="1" dirty="0" smtClean="0">
                <a:solidFill>
                  <a:srgbClr val="C00000"/>
                </a:solidFill>
                <a:latin typeface="+mn-lt"/>
              </a:rPr>
              <a:t>час./1 тыс</a:t>
            </a:r>
            <a:r>
              <a:rPr lang="ru-RU" sz="1200" b="1" i="1" dirty="0">
                <a:solidFill>
                  <a:srgbClr val="C00000"/>
                </a:solidFill>
                <a:latin typeface="+mn-lt"/>
              </a:rPr>
              <a:t>. чел. </a:t>
            </a:r>
          </a:p>
          <a:p>
            <a:pPr>
              <a:defRPr/>
            </a:pPr>
            <a:r>
              <a:rPr lang="ru-RU" sz="1200" b="1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в </a:t>
            </a:r>
            <a:r>
              <a:rPr lang="ru-RU" sz="1200" b="1" i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группе:  60,05 чел.-час/1 тыс</a:t>
            </a:r>
            <a:r>
              <a:rPr lang="ru-RU" sz="1200" b="1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. чел. 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785786" y="1000108"/>
            <a:ext cx="7673975" cy="715089"/>
          </a:xfrm>
          <a:prstGeom prst="round2Diag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i="1" dirty="0"/>
              <a:t>7</a:t>
            </a:r>
            <a:r>
              <a:rPr lang="ru-RU" sz="1200" b="1" i="1" dirty="0" smtClean="0"/>
              <a:t>.1</a:t>
            </a:r>
            <a:r>
              <a:rPr lang="en-US" sz="1200" b="1" i="1" dirty="0" smtClean="0"/>
              <a:t> </a:t>
            </a:r>
            <a:r>
              <a:rPr lang="ru-RU" sz="1200" b="1" dirty="0"/>
              <a:t>Общее число часов патрулирования гражданами территории муниципального образования в рамках участия в охране  общественного порядка на территории муниципального образования в расчете на 1 тыс. жителей</a:t>
            </a:r>
            <a:r>
              <a:rPr lang="ru-RU" sz="1200" b="1" i="1" dirty="0" smtClean="0">
                <a:solidFill>
                  <a:prstClr val="black"/>
                </a:solidFill>
              </a:rPr>
              <a:t>., </a:t>
            </a:r>
            <a:r>
              <a:rPr lang="ru-RU" sz="1200" b="1" dirty="0"/>
              <a:t>чел.-час / 1 тыс</a:t>
            </a:r>
            <a:r>
              <a:rPr lang="ru-RU" sz="1200" b="1" dirty="0" smtClean="0"/>
              <a:t>. чел</a:t>
            </a:r>
            <a:endParaRPr lang="ru-RU" sz="1200" b="1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539750" y="5516563"/>
            <a:ext cx="2592388" cy="939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Кировского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Красногвардейского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Красносельского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Московского района</a:t>
            </a:r>
            <a:endParaRPr lang="en-US" sz="1000" dirty="0">
              <a:latin typeface="+mn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84438" y="58054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>
            <a:off x="2484438" y="60213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Прямоугольник 23"/>
          <p:cNvSpPr/>
          <p:nvPr/>
        </p:nvSpPr>
        <p:spPr>
          <a:xfrm>
            <a:off x="2484438" y="55895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Прямоугольник 24"/>
          <p:cNvSpPr/>
          <p:nvPr/>
        </p:nvSpPr>
        <p:spPr>
          <a:xfrm>
            <a:off x="2484438" y="62372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419474" y="5654457"/>
            <a:ext cx="5400675" cy="6640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100" i="1" dirty="0"/>
              <a:t>Наиболее высокое значение показателя в группе имеет МО </a:t>
            </a:r>
            <a:r>
              <a:rPr lang="ru-RU" sz="1100" i="1" dirty="0" err="1" smtClean="0"/>
              <a:t>Полюстрово</a:t>
            </a:r>
            <a:r>
              <a:rPr lang="ru-RU" sz="1100" i="1" dirty="0" smtClean="0"/>
              <a:t> – 261,5 чел.-час/1 тыс. чел., </a:t>
            </a:r>
            <a:r>
              <a:rPr lang="ru-RU" sz="1100" i="1" dirty="0"/>
              <a:t>наиболее низкое значение у </a:t>
            </a:r>
            <a:r>
              <a:rPr lang="ru-RU" sz="1100" i="1" dirty="0" smtClean="0"/>
              <a:t>МО </a:t>
            </a:r>
            <a:r>
              <a:rPr lang="ru-RU" sz="1100" i="1" dirty="0" err="1" smtClean="0"/>
              <a:t>Ржевка</a:t>
            </a:r>
            <a:r>
              <a:rPr lang="ru-RU" sz="1100" i="1" dirty="0" smtClean="0"/>
              <a:t> – 5,54 чел.-час/1 тыс. чел. </a:t>
            </a:r>
            <a:r>
              <a:rPr lang="ru-RU" sz="1100" i="1" dirty="0"/>
              <a:t>Среднее значение показателя в группе </a:t>
            </a:r>
            <a:r>
              <a:rPr lang="ru-RU" sz="1100" i="1" dirty="0" smtClean="0"/>
              <a:t>выше среднегородского значения. </a:t>
            </a:r>
            <a:endParaRPr lang="en-US" sz="1100" i="1" dirty="0"/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16500637"/>
              </p:ext>
            </p:extLst>
          </p:nvPr>
        </p:nvGraphicFramePr>
        <p:xfrm>
          <a:off x="743884" y="2214554"/>
          <a:ext cx="7673975" cy="328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11188" y="260648"/>
            <a:ext cx="7864475" cy="64698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solidFill>
                  <a:prstClr val="white"/>
                </a:solidFill>
              </a:rPr>
              <a:t>Результаты мониторинга социального и экономического развития внутригородских муниципальных образований</a:t>
            </a:r>
            <a:r>
              <a:rPr lang="en-US" sz="1600" dirty="0">
                <a:solidFill>
                  <a:prstClr val="white"/>
                </a:solidFill>
              </a:rPr>
              <a:t> </a:t>
            </a:r>
            <a:r>
              <a:rPr lang="ru-RU" sz="1600" dirty="0" smtClean="0">
                <a:solidFill>
                  <a:prstClr val="white"/>
                </a:solidFill>
              </a:rPr>
              <a:t>Санкт-Петербурга</a:t>
            </a:r>
            <a:r>
              <a:rPr lang="en-US" sz="1600" dirty="0" smtClean="0">
                <a:solidFill>
                  <a:prstClr val="white"/>
                </a:solidFill>
              </a:rPr>
              <a:t> </a:t>
            </a:r>
            <a:r>
              <a:rPr lang="ru-RU" sz="1600" dirty="0" smtClean="0">
                <a:solidFill>
                  <a:prstClr val="white"/>
                </a:solidFill>
              </a:rPr>
              <a:t>по </a:t>
            </a:r>
            <a:r>
              <a:rPr lang="ru-RU" sz="1600" smtClean="0">
                <a:solidFill>
                  <a:prstClr val="white"/>
                </a:solidFill>
              </a:rPr>
              <a:t>итогам 2014 </a:t>
            </a:r>
            <a:r>
              <a:rPr lang="ru-RU" sz="1600" dirty="0" smtClean="0">
                <a:solidFill>
                  <a:prstClr val="white"/>
                </a:solidFill>
              </a:rPr>
              <a:t>года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91274" y="5357376"/>
            <a:ext cx="5813425" cy="13280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200" i="1" dirty="0"/>
              <a:t>На диаграмме представлено ранжирование муниципальных образований </a:t>
            </a:r>
            <a:br>
              <a:rPr lang="ru-RU" sz="1200" i="1" dirty="0"/>
            </a:br>
            <a:r>
              <a:rPr lang="ru-RU" sz="1200" i="1" dirty="0"/>
              <a:t>4</a:t>
            </a:r>
            <a:r>
              <a:rPr lang="ru-RU" sz="1200" i="1" dirty="0" smtClean="0"/>
              <a:t> </a:t>
            </a:r>
            <a:r>
              <a:rPr lang="ru-RU" sz="1200" i="1" dirty="0"/>
              <a:t>группы на основе рассчитанной оценки социального и экономического развития органов местного самоуправления Санкт-Петербурга. Первое место в группе </a:t>
            </a:r>
            <a:r>
              <a:rPr lang="ru-RU" sz="1200" i="1" dirty="0" smtClean="0"/>
              <a:t>присваивается внутригородскому </a:t>
            </a:r>
            <a:r>
              <a:rPr lang="ru-RU" sz="1200" i="1" dirty="0"/>
              <a:t>муниципальному </a:t>
            </a:r>
            <a:r>
              <a:rPr lang="ru-RU" sz="1200" i="1" dirty="0" smtClean="0"/>
              <a:t>образованию Санкт-Петербурга муниципальный округ Юго-Запад, </a:t>
            </a:r>
            <a:r>
              <a:rPr lang="ru-RU" sz="1200" i="1" dirty="0"/>
              <a:t>имеющему максимальное значение баллов оценки.</a:t>
            </a:r>
            <a:endParaRPr lang="en-US" sz="12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558800" y="929333"/>
            <a:ext cx="2816225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latin typeface="+mn-lt"/>
              </a:rPr>
              <a:t>Муниципальные образования </a:t>
            </a:r>
            <a:r>
              <a:rPr lang="en-US" sz="1100" b="1" dirty="0" smtClean="0">
                <a:latin typeface="+mn-lt"/>
              </a:rPr>
              <a:t>4</a:t>
            </a:r>
            <a:r>
              <a:rPr lang="ru-RU" sz="1100" b="1" dirty="0" smtClean="0">
                <a:latin typeface="+mn-lt"/>
              </a:rPr>
              <a:t> </a:t>
            </a:r>
            <a:r>
              <a:rPr lang="ru-RU" sz="1100" b="1" dirty="0">
                <a:latin typeface="+mn-lt"/>
              </a:rPr>
              <a:t>группы</a:t>
            </a:r>
            <a:endParaRPr lang="en-US" sz="1100" b="1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750" y="5516563"/>
            <a:ext cx="2592388" cy="939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Кировского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Красногвардейского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Красносельского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Московского района</a:t>
            </a:r>
            <a:endParaRPr lang="en-US" sz="1000" dirty="0"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84438" y="58054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Прямоугольник 19"/>
          <p:cNvSpPr/>
          <p:nvPr/>
        </p:nvSpPr>
        <p:spPr>
          <a:xfrm>
            <a:off x="2484438" y="60213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Прямоугольник 20"/>
          <p:cNvSpPr/>
          <p:nvPr/>
        </p:nvSpPr>
        <p:spPr>
          <a:xfrm>
            <a:off x="2484438" y="55895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2484438" y="62372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21086875"/>
              </p:ext>
            </p:extLst>
          </p:nvPr>
        </p:nvGraphicFramePr>
        <p:xfrm>
          <a:off x="611188" y="1301651"/>
          <a:ext cx="7864475" cy="415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6263" y="333375"/>
            <a:ext cx="7991475" cy="78263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Внутригородские муниципальные образования Санкт-Петербурга,</a:t>
            </a:r>
            <a:br>
              <a:rPr lang="ru-RU" sz="2000" dirty="0">
                <a:solidFill>
                  <a:prstClr val="white"/>
                </a:solidFill>
              </a:rPr>
            </a:br>
            <a:r>
              <a:rPr lang="ru-RU" sz="2000" dirty="0">
                <a:solidFill>
                  <a:prstClr val="white"/>
                </a:solidFill>
              </a:rPr>
              <a:t>отнесенные к 4 группе</a:t>
            </a:r>
            <a:endParaRPr lang="en-US" sz="2000" dirty="0">
              <a:solidFill>
                <a:prstClr val="white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1340768"/>
          <a:ext cx="84786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8175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46758758"/>
              </p:ext>
            </p:extLst>
          </p:nvPr>
        </p:nvGraphicFramePr>
        <p:xfrm>
          <a:off x="642938" y="1700808"/>
          <a:ext cx="7848600" cy="375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818" name="Text Box 6"/>
          <p:cNvSpPr txBox="1">
            <a:spLocks noChangeArrowheads="1"/>
          </p:cNvSpPr>
          <p:nvPr/>
        </p:nvSpPr>
        <p:spPr bwMode="auto">
          <a:xfrm>
            <a:off x="642938" y="784225"/>
            <a:ext cx="7848600" cy="341313"/>
          </a:xfrm>
          <a:prstGeom prst="round2Diag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b="1" i="1" dirty="0"/>
              <a:t>1.1</a:t>
            </a:r>
            <a:r>
              <a:rPr lang="ru-RU" sz="1400" b="1" i="1" dirty="0"/>
              <a:t>.</a:t>
            </a:r>
            <a:r>
              <a:rPr lang="en-US" sz="1400" b="1" i="1" dirty="0"/>
              <a:t> </a:t>
            </a:r>
            <a:r>
              <a:rPr lang="ru-RU" sz="1400" b="1" i="1" dirty="0"/>
              <a:t>Исполнение доходной части бюджета муниципального образования, в %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2938" y="249238"/>
            <a:ext cx="7848600" cy="44291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Раздел 1. </a:t>
            </a:r>
            <a:r>
              <a:rPr lang="en-US" sz="2000" dirty="0">
                <a:solidFill>
                  <a:prstClr val="white"/>
                </a:solidFill>
              </a:rPr>
              <a:t>“</a:t>
            </a:r>
            <a:r>
              <a:rPr lang="ru-RU" sz="2000" dirty="0">
                <a:solidFill>
                  <a:prstClr val="white"/>
                </a:solidFill>
              </a:rPr>
              <a:t>Бюджет муниципального образования</a:t>
            </a:r>
            <a:r>
              <a:rPr lang="en-US" sz="2000" dirty="0">
                <a:solidFill>
                  <a:prstClr val="white"/>
                </a:solidFill>
              </a:rPr>
              <a:t>”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5813" y="1214438"/>
            <a:ext cx="2643187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latin typeface="+mn-lt"/>
              </a:rPr>
              <a:t>Муниципальные образования </a:t>
            </a:r>
            <a:r>
              <a:rPr lang="en-US" sz="1100" b="1" dirty="0" smtClean="0">
                <a:latin typeface="+mn-lt"/>
              </a:rPr>
              <a:t>4</a:t>
            </a:r>
            <a:r>
              <a:rPr lang="ru-RU" sz="1100" b="1" dirty="0" smtClean="0">
                <a:latin typeface="+mn-lt"/>
              </a:rPr>
              <a:t> </a:t>
            </a:r>
            <a:r>
              <a:rPr lang="ru-RU" sz="1100" b="1" dirty="0">
                <a:latin typeface="+mn-lt"/>
              </a:rPr>
              <a:t>группы</a:t>
            </a:r>
            <a:endParaRPr lang="en-US" sz="1100" b="1" dirty="0">
              <a:latin typeface="+mn-lt"/>
            </a:endParaRPr>
          </a:p>
        </p:txBody>
      </p:sp>
      <p:sp>
        <p:nvSpPr>
          <p:cNvPr id="34819" name="Text Box 8"/>
          <p:cNvSpPr txBox="1">
            <a:spLocks noChangeArrowheads="1"/>
          </p:cNvSpPr>
          <p:nvPr/>
        </p:nvSpPr>
        <p:spPr bwMode="auto">
          <a:xfrm>
            <a:off x="6111876" y="1153319"/>
            <a:ext cx="23796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b="1" i="1" dirty="0">
                <a:latin typeface="+mn-lt"/>
              </a:rPr>
              <a:t>Средняя величина показателя:</a:t>
            </a:r>
            <a:endParaRPr lang="en-US" sz="1200" b="1" i="1" dirty="0"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rgbClr val="C00000"/>
                </a:solidFill>
                <a:latin typeface="+mn-lt"/>
              </a:rPr>
              <a:t>по Санкт-Петербургу</a:t>
            </a:r>
            <a:r>
              <a:rPr lang="ru-RU" sz="1200" b="1" i="1" dirty="0" smtClean="0">
                <a:solidFill>
                  <a:srgbClr val="C00000"/>
                </a:solidFill>
                <a:latin typeface="+mn-lt"/>
              </a:rPr>
              <a:t>:  97,72%</a:t>
            </a:r>
            <a:endParaRPr lang="ru-RU" sz="1200" b="1" i="1" dirty="0">
              <a:solidFill>
                <a:srgbClr val="C00000"/>
              </a:solidFill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в группе: </a:t>
            </a:r>
            <a:r>
              <a:rPr lang="ru-RU" sz="1200" b="1" i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98,26%</a:t>
            </a:r>
            <a:endParaRPr lang="ru-RU" sz="1200" b="1" i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750" y="5516563"/>
            <a:ext cx="2592388" cy="939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Кировского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Красногвардейского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Красносельского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Московского района</a:t>
            </a:r>
            <a:endParaRPr lang="en-US" sz="1000" dirty="0">
              <a:latin typeface="+mn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84438" y="58054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2484438" y="60213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Прямоугольник 17"/>
          <p:cNvSpPr/>
          <p:nvPr/>
        </p:nvSpPr>
        <p:spPr>
          <a:xfrm>
            <a:off x="2484438" y="5589588"/>
            <a:ext cx="358775" cy="179387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2484438" y="6237288"/>
            <a:ext cx="358775" cy="17938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411538" y="5679281"/>
            <a:ext cx="5400675" cy="6640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100" i="1" dirty="0" smtClean="0"/>
              <a:t>Наиболее высокое значение показателя в группе имеет МО Юго-Запад – 126,32%, наиболее низкое значение у МО </a:t>
            </a:r>
            <a:r>
              <a:rPr lang="ru-RU" sz="1100" i="1" dirty="0" err="1" smtClean="0"/>
              <a:t>Новоизмайловское</a:t>
            </a:r>
            <a:r>
              <a:rPr lang="ru-RU" sz="1100" i="1" dirty="0" smtClean="0"/>
              <a:t> – 75,29%. </a:t>
            </a:r>
            <a:r>
              <a:rPr lang="ru-RU" sz="1100" i="1" dirty="0" smtClean="0">
                <a:solidFill>
                  <a:schemeClr val="tx1"/>
                </a:solidFill>
              </a:rPr>
              <a:t>Среднее </a:t>
            </a:r>
            <a:r>
              <a:rPr lang="ru-RU" sz="1100" i="1" dirty="0">
                <a:solidFill>
                  <a:schemeClr val="tx1"/>
                </a:solidFill>
              </a:rPr>
              <a:t>значение показателя в группе </a:t>
            </a:r>
            <a:r>
              <a:rPr lang="ru-RU" sz="1100" i="1" dirty="0" smtClean="0">
                <a:solidFill>
                  <a:schemeClr val="tx1"/>
                </a:solidFill>
              </a:rPr>
              <a:t>выше среднегородского значения. </a:t>
            </a:r>
            <a:endParaRPr lang="en-US" sz="11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47700" y="677863"/>
            <a:ext cx="7848600" cy="340519"/>
          </a:xfrm>
          <a:prstGeom prst="round2DiagRect">
            <a:avLst>
              <a:gd name="adj1" fmla="val 16667"/>
              <a:gd name="adj2" fmla="val 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b="1" i="1" dirty="0"/>
              <a:t>1.</a:t>
            </a:r>
            <a:r>
              <a:rPr lang="ru-RU" sz="1400" b="1" i="1" dirty="0"/>
              <a:t>2</a:t>
            </a:r>
            <a:r>
              <a:rPr lang="en-US" sz="1400" b="1" i="1" dirty="0"/>
              <a:t> </a:t>
            </a:r>
            <a:r>
              <a:rPr lang="ru-RU" sz="1400" b="1" i="1" dirty="0"/>
              <a:t>Исполнение расходной части бюджета муниципального образования, в 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700" y="142875"/>
            <a:ext cx="7848600" cy="44291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Раздел 1. </a:t>
            </a:r>
            <a:r>
              <a:rPr lang="en-US" sz="2000" dirty="0">
                <a:solidFill>
                  <a:prstClr val="white"/>
                </a:solidFill>
              </a:rPr>
              <a:t>“</a:t>
            </a:r>
            <a:r>
              <a:rPr lang="ru-RU" sz="2000" dirty="0">
                <a:solidFill>
                  <a:prstClr val="white"/>
                </a:solidFill>
              </a:rPr>
              <a:t>Бюджет муниципального образования</a:t>
            </a:r>
            <a:r>
              <a:rPr lang="en-US" sz="2000" dirty="0">
                <a:solidFill>
                  <a:prstClr val="white"/>
                </a:solidFill>
              </a:rPr>
              <a:t>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9950" y="1125538"/>
            <a:ext cx="2701925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latin typeface="+mn-lt"/>
              </a:rPr>
              <a:t>Муниципальные образования </a:t>
            </a:r>
            <a:r>
              <a:rPr lang="en-US" sz="1100" b="1" dirty="0" smtClean="0">
                <a:latin typeface="+mn-lt"/>
              </a:rPr>
              <a:t>4</a:t>
            </a:r>
            <a:r>
              <a:rPr lang="ru-RU" sz="1100" b="1" dirty="0" smtClean="0">
                <a:latin typeface="+mn-lt"/>
              </a:rPr>
              <a:t> </a:t>
            </a:r>
            <a:r>
              <a:rPr lang="ru-RU" sz="1100" b="1" dirty="0">
                <a:latin typeface="+mn-lt"/>
              </a:rPr>
              <a:t>группы</a:t>
            </a:r>
            <a:endParaRPr lang="en-US" sz="1100" b="1" dirty="0">
              <a:latin typeface="+mn-lt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5907088" y="1127125"/>
            <a:ext cx="23767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b="1" i="1" dirty="0">
                <a:latin typeface="+mn-lt"/>
              </a:rPr>
              <a:t>Средняя величина показателя:</a:t>
            </a:r>
            <a:endParaRPr lang="en-US" sz="1200" b="1" i="1" dirty="0"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rgbClr val="C00000"/>
                </a:solidFill>
                <a:latin typeface="+mn-lt"/>
              </a:rPr>
              <a:t>по </a:t>
            </a:r>
            <a:r>
              <a:rPr lang="ru-RU" sz="1200" b="1" i="1" dirty="0" smtClean="0">
                <a:solidFill>
                  <a:srgbClr val="C00000"/>
                </a:solidFill>
                <a:latin typeface="+mn-lt"/>
              </a:rPr>
              <a:t>Санкт-Петербургу:  94,08%</a:t>
            </a:r>
            <a:endParaRPr lang="ru-RU" sz="1200" b="1" i="1" dirty="0">
              <a:solidFill>
                <a:srgbClr val="C00000"/>
              </a:solidFill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в группе</a:t>
            </a:r>
            <a:r>
              <a:rPr lang="ru-RU" sz="1200" b="1" i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:  96,56%</a:t>
            </a:r>
            <a:endParaRPr lang="ru-RU" sz="1200" b="1" i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750" y="5516563"/>
            <a:ext cx="2592388" cy="939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Кировского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Красногвардейского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Красносельского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Московского района</a:t>
            </a:r>
            <a:endParaRPr lang="en-US" sz="1000" dirty="0">
              <a:latin typeface="+mn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484438" y="58054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Прямоугольник 20"/>
          <p:cNvSpPr/>
          <p:nvPr/>
        </p:nvSpPr>
        <p:spPr>
          <a:xfrm>
            <a:off x="2484438" y="60213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2484438" y="55895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>
            <a:off x="2484438" y="62372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347864" y="5662969"/>
            <a:ext cx="5400675" cy="6640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100" i="1" dirty="0"/>
              <a:t>Наиболее высокое значение показателя в группе имеет МО </a:t>
            </a:r>
            <a:r>
              <a:rPr lang="ru-RU" sz="1100" i="1" dirty="0" smtClean="0"/>
              <a:t>Звездное – 102,26%, </a:t>
            </a:r>
            <a:r>
              <a:rPr lang="ru-RU" sz="1100" i="1" dirty="0"/>
              <a:t>наиболее низкое значение у </a:t>
            </a:r>
            <a:r>
              <a:rPr lang="ru-RU" sz="1100" i="1" dirty="0" smtClean="0"/>
              <a:t>МО </a:t>
            </a:r>
            <a:r>
              <a:rPr lang="ru-RU" sz="1100" i="1" dirty="0" err="1" smtClean="0"/>
              <a:t>Новоизмайловское</a:t>
            </a:r>
            <a:r>
              <a:rPr lang="ru-RU" sz="1100" i="1" dirty="0" smtClean="0"/>
              <a:t> – 76,9%. </a:t>
            </a:r>
            <a:r>
              <a:rPr lang="ru-RU" sz="1100" i="1" dirty="0"/>
              <a:t>Среднее значение показателя в группе </a:t>
            </a:r>
            <a:r>
              <a:rPr lang="ru-RU" sz="1100" i="1" dirty="0" smtClean="0"/>
              <a:t>выше среднегородского значения. </a:t>
            </a:r>
            <a:endParaRPr lang="en-US" sz="1100" i="1" dirty="0"/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34174640"/>
              </p:ext>
            </p:extLst>
          </p:nvPr>
        </p:nvGraphicFramePr>
        <p:xfrm>
          <a:off x="647700" y="1628800"/>
          <a:ext cx="7848600" cy="38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47700" y="585788"/>
            <a:ext cx="7848600" cy="919401"/>
          </a:xfrm>
          <a:prstGeom prst="round2DiagRect">
            <a:avLst>
              <a:gd name="adj1" fmla="val 16667"/>
              <a:gd name="adj2" fmla="val 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200" b="1" i="1" dirty="0" smtClean="0"/>
              <a:t>1.</a:t>
            </a:r>
            <a:r>
              <a:rPr lang="ru-RU" sz="1200" b="1" i="1" dirty="0" smtClean="0"/>
              <a:t>3</a:t>
            </a:r>
            <a:r>
              <a:rPr lang="ru-RU" sz="1200" b="1" dirty="0" smtClean="0"/>
              <a:t> </a:t>
            </a:r>
            <a:r>
              <a:rPr lang="ru-RU" sz="1200" b="1" dirty="0"/>
              <a:t>Доля расходов бюджета муниципального образования на содержание органов местного самоуправления муниципального образования в общем сумме доходов бюджета муниципального образования в общей сумме налоговых и неналоговых доходов бюджета муниципального образования, дотаций на выравнивание бюджетной обеспеченности муниципальных образований. </a:t>
            </a:r>
            <a:r>
              <a:rPr lang="ru-RU" sz="1200" b="1" i="1" dirty="0" smtClean="0"/>
              <a:t>, </a:t>
            </a:r>
            <a:r>
              <a:rPr lang="ru-RU" sz="1200" b="1" i="1" dirty="0"/>
              <a:t>в 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700" y="97491"/>
            <a:ext cx="7848600" cy="44291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Раздел 1. </a:t>
            </a:r>
            <a:r>
              <a:rPr lang="en-US" sz="2000" dirty="0">
                <a:solidFill>
                  <a:prstClr val="white"/>
                </a:solidFill>
              </a:rPr>
              <a:t>“</a:t>
            </a:r>
            <a:r>
              <a:rPr lang="ru-RU" sz="2000" dirty="0">
                <a:solidFill>
                  <a:prstClr val="white"/>
                </a:solidFill>
              </a:rPr>
              <a:t>Бюджет муниципального образования</a:t>
            </a:r>
            <a:r>
              <a:rPr lang="en-US" sz="2000" dirty="0">
                <a:solidFill>
                  <a:prstClr val="white"/>
                </a:solidFill>
              </a:rPr>
              <a:t>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7700" y="1672357"/>
            <a:ext cx="2701925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latin typeface="+mn-lt"/>
              </a:rPr>
              <a:t>Муниципальные образования </a:t>
            </a:r>
            <a:r>
              <a:rPr lang="en-US" sz="1100" b="1" dirty="0" smtClean="0">
                <a:latin typeface="+mn-lt"/>
              </a:rPr>
              <a:t>4</a:t>
            </a:r>
            <a:r>
              <a:rPr lang="ru-RU" sz="1100" b="1" dirty="0" smtClean="0">
                <a:latin typeface="+mn-lt"/>
              </a:rPr>
              <a:t> </a:t>
            </a:r>
            <a:r>
              <a:rPr lang="ru-RU" sz="1100" b="1" dirty="0">
                <a:latin typeface="+mn-lt"/>
              </a:rPr>
              <a:t>группы</a:t>
            </a:r>
            <a:endParaRPr lang="en-US" sz="1100" b="1" dirty="0">
              <a:latin typeface="+mn-lt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143636" y="1571612"/>
            <a:ext cx="2317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b="1" i="1" dirty="0">
                <a:latin typeface="+mn-lt"/>
              </a:rPr>
              <a:t>Средняя величина показателя:</a:t>
            </a:r>
            <a:endParaRPr lang="en-US" sz="1200" b="1" i="1" dirty="0"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rgbClr val="C00000"/>
                </a:solidFill>
                <a:latin typeface="+mn-lt"/>
              </a:rPr>
              <a:t>по Санкт-Петербургу</a:t>
            </a:r>
            <a:r>
              <a:rPr lang="ru-RU" sz="1200" b="1" i="1" dirty="0" smtClean="0">
                <a:solidFill>
                  <a:srgbClr val="C00000"/>
                </a:solidFill>
                <a:latin typeface="+mn-lt"/>
              </a:rPr>
              <a:t>:  25,81%</a:t>
            </a:r>
            <a:endParaRPr lang="ru-RU" sz="1200" b="1" i="1" dirty="0">
              <a:solidFill>
                <a:srgbClr val="C00000"/>
              </a:solidFill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в группе</a:t>
            </a:r>
            <a:r>
              <a:rPr lang="ru-RU" sz="1200" b="1" i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:  23,56%</a:t>
            </a:r>
            <a:endParaRPr lang="ru-RU" sz="1200" b="1" i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750" y="5516563"/>
            <a:ext cx="2592388" cy="939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Кировского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Красногвардейского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Красносельского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Московского района</a:t>
            </a:r>
            <a:endParaRPr lang="en-US" sz="1000" dirty="0">
              <a:latin typeface="+mn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484438" y="58054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Прямоугольник 20"/>
          <p:cNvSpPr/>
          <p:nvPr/>
        </p:nvSpPr>
        <p:spPr>
          <a:xfrm>
            <a:off x="2484438" y="60213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2484438" y="55895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>
            <a:off x="2484438" y="62372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419475" y="5679281"/>
            <a:ext cx="5400675" cy="6640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100" i="1" dirty="0"/>
              <a:t>Наиболее высокое значение показателя в группе имеет МО </a:t>
            </a:r>
            <a:r>
              <a:rPr lang="ru-RU" sz="1100" i="1" dirty="0" smtClean="0"/>
              <a:t>Морские ворота – 42,28%, </a:t>
            </a:r>
            <a:r>
              <a:rPr lang="ru-RU" sz="1100" i="1" dirty="0"/>
              <a:t>наиболее низкое значение у МО </a:t>
            </a:r>
            <a:r>
              <a:rPr lang="ru-RU" sz="1100" i="1" dirty="0" err="1" smtClean="0"/>
              <a:t>Горелово</a:t>
            </a:r>
            <a:r>
              <a:rPr lang="ru-RU" sz="1100" i="1" dirty="0" smtClean="0"/>
              <a:t> – 12,07%. </a:t>
            </a:r>
            <a:r>
              <a:rPr lang="ru-RU" sz="1100" i="1" dirty="0"/>
              <a:t>Среднее значение показателя в группе </a:t>
            </a:r>
            <a:r>
              <a:rPr lang="ru-RU" sz="1100" i="1" dirty="0" smtClean="0"/>
              <a:t>ниже среднегородского значения. </a:t>
            </a:r>
            <a:endParaRPr lang="en-US" sz="1100" i="1" dirty="0"/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4718912"/>
              </p:ext>
            </p:extLst>
          </p:nvPr>
        </p:nvGraphicFramePr>
        <p:xfrm>
          <a:off x="647700" y="2132856"/>
          <a:ext cx="7848600" cy="3483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6710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47700" y="747385"/>
            <a:ext cx="7848600" cy="483989"/>
          </a:xfrm>
          <a:prstGeom prst="round2Same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b="1" i="1" dirty="0"/>
              <a:t>2.1</a:t>
            </a:r>
            <a:r>
              <a:rPr lang="en-US" sz="1200" b="1" i="1" dirty="0"/>
              <a:t> </a:t>
            </a:r>
            <a:r>
              <a:rPr lang="ru-RU" sz="1200" b="1" dirty="0"/>
              <a:t>Отношение суммы цен заключенных муниципальных контрактов к объему фактически профинансированных расходов за счет местного бюджета с учетом средств межбюджетных </a:t>
            </a:r>
            <a:r>
              <a:rPr lang="ru-RU" sz="1200" b="1" dirty="0" smtClean="0"/>
              <a:t>трансфертов</a:t>
            </a:r>
            <a:r>
              <a:rPr lang="ru-RU" sz="1200" b="1" i="1" dirty="0" smtClean="0"/>
              <a:t>, </a:t>
            </a:r>
            <a:r>
              <a:rPr lang="ru-RU" sz="1200" b="1" i="1" dirty="0"/>
              <a:t>в 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7700" y="175885"/>
            <a:ext cx="7848600" cy="44291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Раздел 2. </a:t>
            </a:r>
            <a:r>
              <a:rPr lang="en-US" sz="2000" dirty="0">
                <a:solidFill>
                  <a:prstClr val="white"/>
                </a:solidFill>
              </a:rPr>
              <a:t>“</a:t>
            </a:r>
            <a:r>
              <a:rPr lang="ru-RU" sz="2000" dirty="0">
                <a:solidFill>
                  <a:prstClr val="white"/>
                </a:solidFill>
              </a:rPr>
              <a:t>Муниципальный заказ</a:t>
            </a:r>
            <a:r>
              <a:rPr lang="en-US" sz="2000" dirty="0">
                <a:solidFill>
                  <a:prstClr val="white"/>
                </a:solidFill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7700" y="1259830"/>
            <a:ext cx="2786062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latin typeface="+mn-lt"/>
              </a:rPr>
              <a:t>Муниципальные образования </a:t>
            </a:r>
            <a:r>
              <a:rPr lang="en-US" sz="1100" b="1" dirty="0" smtClean="0">
                <a:latin typeface="+mn-lt"/>
              </a:rPr>
              <a:t>4</a:t>
            </a:r>
            <a:r>
              <a:rPr lang="ru-RU" sz="1100" b="1" dirty="0" smtClean="0">
                <a:latin typeface="+mn-lt"/>
              </a:rPr>
              <a:t> </a:t>
            </a:r>
            <a:r>
              <a:rPr lang="ru-RU" sz="1100" b="1" dirty="0">
                <a:latin typeface="+mn-lt"/>
              </a:rPr>
              <a:t>группы</a:t>
            </a:r>
            <a:endParaRPr lang="en-US" sz="1100" b="1" dirty="0">
              <a:latin typeface="+mn-lt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6151562" y="1198711"/>
            <a:ext cx="23447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b="1" i="1" dirty="0">
                <a:latin typeface="+mn-lt"/>
              </a:rPr>
              <a:t>Средняя величина показателя:</a:t>
            </a:r>
            <a:endParaRPr lang="en-US" sz="1200" b="1" i="1" dirty="0"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rgbClr val="C00000"/>
                </a:solidFill>
                <a:latin typeface="+mn-lt"/>
              </a:rPr>
              <a:t>по </a:t>
            </a:r>
            <a:r>
              <a:rPr lang="ru-RU" sz="1200" b="1" i="1" dirty="0" smtClean="0">
                <a:solidFill>
                  <a:srgbClr val="C00000"/>
                </a:solidFill>
                <a:latin typeface="+mn-lt"/>
              </a:rPr>
              <a:t>Санкт-Петербургу:  56,49%</a:t>
            </a:r>
            <a:endParaRPr lang="ru-RU" sz="1200" b="1" i="1" dirty="0">
              <a:solidFill>
                <a:srgbClr val="C00000"/>
              </a:solidFill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в группе</a:t>
            </a:r>
            <a:r>
              <a:rPr lang="ru-RU" sz="1200" b="1" i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:  53,14%</a:t>
            </a:r>
            <a:endParaRPr lang="ru-RU" sz="1200" b="1" i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750" y="5516563"/>
            <a:ext cx="2592388" cy="939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Кировского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Красногвардейского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Красносельского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Московского района</a:t>
            </a:r>
            <a:endParaRPr lang="en-US" sz="1000" dirty="0">
              <a:latin typeface="+mn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84438" y="58054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>
            <a:off x="2484438" y="60213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Прямоугольник 23"/>
          <p:cNvSpPr/>
          <p:nvPr/>
        </p:nvSpPr>
        <p:spPr>
          <a:xfrm>
            <a:off x="2484438" y="55895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Прямоугольник 24"/>
          <p:cNvSpPr/>
          <p:nvPr/>
        </p:nvSpPr>
        <p:spPr>
          <a:xfrm>
            <a:off x="2484438" y="62372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433762" y="5648212"/>
            <a:ext cx="5400675" cy="6640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100" i="1" dirty="0"/>
              <a:t>Наиболее высокое значение показателя в группе имеет МО </a:t>
            </a:r>
            <a:r>
              <a:rPr lang="ru-RU" sz="1100" i="1" dirty="0" err="1" smtClean="0"/>
              <a:t>Горелово</a:t>
            </a:r>
            <a:r>
              <a:rPr lang="ru-RU" sz="1100" i="1" dirty="0" smtClean="0"/>
              <a:t> – 79,46%, </a:t>
            </a:r>
            <a:r>
              <a:rPr lang="ru-RU" sz="1100" i="1" dirty="0"/>
              <a:t>наиболее низкое значение у </a:t>
            </a:r>
            <a:r>
              <a:rPr lang="ru-RU" sz="1100" i="1" dirty="0" smtClean="0"/>
              <a:t>МО Гагаринское – 7,06%. </a:t>
            </a:r>
            <a:r>
              <a:rPr lang="ru-RU" sz="1100" i="1" dirty="0"/>
              <a:t>Среднее значение показателя в группе </a:t>
            </a:r>
            <a:r>
              <a:rPr lang="ru-RU" sz="1100" i="1" dirty="0" smtClean="0"/>
              <a:t>ниже среднегородского значения. </a:t>
            </a:r>
            <a:endParaRPr lang="en-US" sz="1100" i="1" dirty="0"/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03010911"/>
              </p:ext>
            </p:extLst>
          </p:nvPr>
        </p:nvGraphicFramePr>
        <p:xfrm>
          <a:off x="647701" y="1700808"/>
          <a:ext cx="7848598" cy="3758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96900" y="650875"/>
            <a:ext cx="7920038" cy="715089"/>
          </a:xfrm>
          <a:prstGeom prst="round2Diag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b="1" i="1" dirty="0"/>
              <a:t>2.2</a:t>
            </a:r>
            <a:r>
              <a:rPr lang="en-US" sz="1200" b="1" i="1" dirty="0"/>
              <a:t> </a:t>
            </a:r>
            <a:r>
              <a:rPr lang="ru-RU" sz="1200" b="1" dirty="0"/>
              <a:t>Отношение суммы заключенных муниципальных контрактов с единственным поставщиком (исполнителем, подрядчиком) к общей сумме заключенных муниципальных контрактов по результатам размещения заказов на поставки товаров, выполнение работ, оказание услуг для муниципальных нужд</a:t>
            </a:r>
            <a:r>
              <a:rPr lang="ru-RU" sz="1200" b="1" dirty="0" smtClean="0"/>
              <a:t>. </a:t>
            </a:r>
            <a:r>
              <a:rPr lang="ru-RU" sz="1200" b="1" i="1" dirty="0" smtClean="0"/>
              <a:t>в </a:t>
            </a:r>
            <a:r>
              <a:rPr lang="ru-RU" sz="1200" b="1" i="1" dirty="0"/>
              <a:t>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500" y="119063"/>
            <a:ext cx="7945438" cy="44291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Раздел 2. </a:t>
            </a:r>
            <a:r>
              <a:rPr lang="en-US" sz="2000" dirty="0">
                <a:solidFill>
                  <a:prstClr val="white"/>
                </a:solidFill>
              </a:rPr>
              <a:t>“</a:t>
            </a:r>
            <a:r>
              <a:rPr lang="ru-RU" sz="2000" dirty="0">
                <a:solidFill>
                  <a:prstClr val="white"/>
                </a:solidFill>
              </a:rPr>
              <a:t>Муниципальный заказ</a:t>
            </a:r>
            <a:r>
              <a:rPr lang="en-US" sz="2000" dirty="0">
                <a:solidFill>
                  <a:prstClr val="white"/>
                </a:solidFill>
              </a:rPr>
              <a:t>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0063" y="1390650"/>
            <a:ext cx="2714625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latin typeface="+mn-lt"/>
              </a:rPr>
              <a:t>Муниципальные образования </a:t>
            </a:r>
            <a:r>
              <a:rPr lang="en-US" sz="1100" b="1" dirty="0" smtClean="0">
                <a:latin typeface="+mn-lt"/>
              </a:rPr>
              <a:t>4</a:t>
            </a:r>
            <a:r>
              <a:rPr lang="ru-RU" sz="1100" b="1" dirty="0" smtClean="0">
                <a:latin typeface="+mn-lt"/>
              </a:rPr>
              <a:t> </a:t>
            </a:r>
            <a:r>
              <a:rPr lang="ru-RU" sz="1100" b="1" dirty="0">
                <a:latin typeface="+mn-lt"/>
              </a:rPr>
              <a:t>группы</a:t>
            </a:r>
            <a:endParaRPr lang="en-US" sz="1100" b="1" dirty="0">
              <a:latin typeface="+mn-lt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137276" y="1400175"/>
            <a:ext cx="23796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b="1" i="1" dirty="0">
                <a:latin typeface="+mn-lt"/>
              </a:rPr>
              <a:t>Средняя величина показателя:</a:t>
            </a:r>
            <a:endParaRPr lang="en-US" sz="1200" b="1" i="1" dirty="0"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rgbClr val="C00000"/>
                </a:solidFill>
                <a:latin typeface="+mn-lt"/>
              </a:rPr>
              <a:t>по Санкт-Петербургу</a:t>
            </a:r>
            <a:r>
              <a:rPr lang="ru-RU" sz="1200" b="1" i="1" dirty="0" smtClean="0">
                <a:solidFill>
                  <a:srgbClr val="C00000"/>
                </a:solidFill>
                <a:latin typeface="+mn-lt"/>
              </a:rPr>
              <a:t>:  11,95%</a:t>
            </a:r>
            <a:endParaRPr lang="ru-RU" sz="1200" b="1" i="1" dirty="0">
              <a:solidFill>
                <a:srgbClr val="C00000"/>
              </a:solidFill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в группе</a:t>
            </a:r>
            <a:r>
              <a:rPr lang="ru-RU" sz="1200" b="1" i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:  12,54%</a:t>
            </a:r>
            <a:endParaRPr lang="ru-RU" sz="1200" b="1" i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750" y="5516563"/>
            <a:ext cx="2592388" cy="939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Кировского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Красногвардейского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Красносельского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Московского района</a:t>
            </a:r>
            <a:endParaRPr lang="en-US" sz="1000" dirty="0">
              <a:latin typeface="+mn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84438" y="58054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2484438" y="60213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484438" y="55895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Прямоугольник 17"/>
          <p:cNvSpPr/>
          <p:nvPr/>
        </p:nvSpPr>
        <p:spPr>
          <a:xfrm>
            <a:off x="2484438" y="62372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419474" y="5669341"/>
            <a:ext cx="5400675" cy="6640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100" i="1" dirty="0"/>
              <a:t>Наиболее высокое значение показателя в группе имеет МО </a:t>
            </a:r>
            <a:r>
              <a:rPr lang="ru-RU" sz="1100" i="1" dirty="0" smtClean="0"/>
              <a:t>Гагаринское – 87%, </a:t>
            </a:r>
            <a:r>
              <a:rPr lang="ru-RU" sz="1100" i="1" dirty="0"/>
              <a:t>наиболее низкое значение у МО </a:t>
            </a:r>
            <a:r>
              <a:rPr lang="ru-RU" sz="1100" i="1" dirty="0" err="1" smtClean="0"/>
              <a:t>Горелово</a:t>
            </a:r>
            <a:r>
              <a:rPr lang="ru-RU" sz="1100" i="1" dirty="0" smtClean="0"/>
              <a:t> – 1,38%. </a:t>
            </a:r>
            <a:r>
              <a:rPr lang="ru-RU" sz="1100" i="1" dirty="0"/>
              <a:t>Среднее значение показателя в группе </a:t>
            </a:r>
            <a:r>
              <a:rPr lang="ru-RU" sz="1100" i="1" dirty="0" smtClean="0"/>
              <a:t>выше среднегородского значения. </a:t>
            </a:r>
            <a:endParaRPr lang="en-US" sz="1100" i="1" dirty="0"/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61374478"/>
              </p:ext>
            </p:extLst>
          </p:nvPr>
        </p:nvGraphicFramePr>
        <p:xfrm>
          <a:off x="596900" y="1916832"/>
          <a:ext cx="7920038" cy="3602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47700" y="579438"/>
            <a:ext cx="7848600" cy="510778"/>
          </a:xfrm>
          <a:prstGeom prst="round2Diag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b="1" i="1" dirty="0"/>
              <a:t>2.3</a:t>
            </a:r>
            <a:r>
              <a:rPr lang="en-US" sz="1200" b="1" i="1" dirty="0"/>
              <a:t> </a:t>
            </a:r>
            <a:r>
              <a:rPr lang="ru-RU" sz="1200" b="1" dirty="0"/>
              <a:t>Отношение суммы сэкономленных средств бюджета муниципального образования к общей сумме </a:t>
            </a:r>
            <a:r>
              <a:rPr lang="ru-RU" sz="1200" b="1" dirty="0" smtClean="0"/>
              <a:t>средств бюджета муниципального образования, подлежащей расходованию через процедуры закупок</a:t>
            </a:r>
            <a:r>
              <a:rPr lang="ru-RU" sz="1200" b="1" i="1" dirty="0" smtClean="0"/>
              <a:t>, </a:t>
            </a:r>
            <a:r>
              <a:rPr lang="ru-RU" sz="1200" b="1" i="1" dirty="0"/>
              <a:t>в 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700" y="82550"/>
            <a:ext cx="7848600" cy="44291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Раздел 2. </a:t>
            </a:r>
            <a:r>
              <a:rPr lang="en-US" sz="2000" dirty="0">
                <a:solidFill>
                  <a:prstClr val="white"/>
                </a:solidFill>
              </a:rPr>
              <a:t>“</a:t>
            </a:r>
            <a:r>
              <a:rPr lang="ru-RU" sz="2000" dirty="0">
                <a:solidFill>
                  <a:prstClr val="white"/>
                </a:solidFill>
              </a:rPr>
              <a:t>Муниципальный заказ</a:t>
            </a:r>
            <a:r>
              <a:rPr lang="en-US" sz="2000" dirty="0">
                <a:solidFill>
                  <a:prstClr val="white"/>
                </a:solidFill>
              </a:rPr>
              <a:t>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7700" y="1090216"/>
            <a:ext cx="2714625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>
                <a:latin typeface="+mn-lt"/>
              </a:rPr>
              <a:t>Муниципальные образования </a:t>
            </a:r>
            <a:r>
              <a:rPr lang="en-US" sz="1100" b="1" dirty="0" smtClean="0">
                <a:latin typeface="+mn-lt"/>
              </a:rPr>
              <a:t>4</a:t>
            </a:r>
            <a:r>
              <a:rPr lang="ru-RU" sz="1100" b="1" dirty="0" smtClean="0">
                <a:latin typeface="+mn-lt"/>
              </a:rPr>
              <a:t> </a:t>
            </a:r>
            <a:r>
              <a:rPr lang="ru-RU" sz="1100" b="1" dirty="0">
                <a:latin typeface="+mn-lt"/>
              </a:rPr>
              <a:t>группы</a:t>
            </a:r>
            <a:endParaRPr lang="en-US" sz="1100" b="1" dirty="0">
              <a:latin typeface="+mn-lt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186487" y="1090216"/>
            <a:ext cx="23110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b="1" i="1" dirty="0">
                <a:latin typeface="+mn-lt"/>
              </a:rPr>
              <a:t>Средняя величина показателя:</a:t>
            </a:r>
            <a:endParaRPr lang="en-US" sz="1200" b="1" i="1" dirty="0"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rgbClr val="C00000"/>
                </a:solidFill>
                <a:latin typeface="+mn-lt"/>
              </a:rPr>
              <a:t>по Санкт-Петербургу: </a:t>
            </a:r>
            <a:r>
              <a:rPr lang="en-US" sz="12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1200" b="1" i="1" dirty="0" smtClean="0">
                <a:solidFill>
                  <a:srgbClr val="C00000"/>
                </a:solidFill>
                <a:latin typeface="+mn-lt"/>
              </a:rPr>
              <a:t>7,61%</a:t>
            </a:r>
            <a:endParaRPr lang="ru-RU" sz="1200" b="1" i="1" dirty="0">
              <a:solidFill>
                <a:srgbClr val="C00000"/>
              </a:solidFill>
              <a:latin typeface="+mn-lt"/>
            </a:endParaRPr>
          </a:p>
          <a:p>
            <a:pPr>
              <a:defRPr/>
            </a:pPr>
            <a:r>
              <a:rPr lang="ru-RU" sz="1200" b="1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в группе</a:t>
            </a:r>
            <a:r>
              <a:rPr lang="ru-RU" sz="1200" b="1" i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:  3,24%</a:t>
            </a:r>
            <a:endParaRPr lang="ru-RU" sz="1200" b="1" i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750" y="5516563"/>
            <a:ext cx="2592388" cy="939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Кировского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Красногвардейского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Красносельского района</a:t>
            </a:r>
          </a:p>
          <a:p>
            <a:pPr>
              <a:spcAft>
                <a:spcPts val="600"/>
              </a:spcAft>
              <a:defRPr/>
            </a:pPr>
            <a:r>
              <a:rPr lang="ru-RU" sz="1000" dirty="0">
                <a:latin typeface="+mn-lt"/>
              </a:rPr>
              <a:t>МО Московского района</a:t>
            </a:r>
            <a:endParaRPr lang="en-US" sz="1000" dirty="0"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84438" y="58054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2484438" y="60213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>
            <a:off x="2484438" y="55895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Прямоугольник 23"/>
          <p:cNvSpPr/>
          <p:nvPr/>
        </p:nvSpPr>
        <p:spPr>
          <a:xfrm>
            <a:off x="2484438" y="6237288"/>
            <a:ext cx="358775" cy="1793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29000" y="5680053"/>
            <a:ext cx="5400675" cy="6640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100" i="1" dirty="0"/>
              <a:t>Наиболее высокое значение показателя в группе имеет МО </a:t>
            </a:r>
            <a:r>
              <a:rPr lang="ru-RU" sz="1100" i="1" dirty="0" smtClean="0"/>
              <a:t>Южно-Приморский – 11,08%, </a:t>
            </a:r>
            <a:r>
              <a:rPr lang="ru-RU" sz="1100" i="1" dirty="0"/>
              <a:t>наиболее низкое значение у МО </a:t>
            </a:r>
            <a:r>
              <a:rPr lang="ru-RU" sz="1100" i="1" dirty="0" err="1" smtClean="0"/>
              <a:t>Пулковский</a:t>
            </a:r>
            <a:r>
              <a:rPr lang="ru-RU" sz="1100" i="1" dirty="0" smtClean="0"/>
              <a:t> меридиан – 0,08%. </a:t>
            </a:r>
            <a:r>
              <a:rPr lang="ru-RU" sz="1100" i="1" dirty="0"/>
              <a:t>Среднее значение показателя в группе </a:t>
            </a:r>
            <a:r>
              <a:rPr lang="ru-RU" sz="1100" i="1" dirty="0" smtClean="0"/>
              <a:t>ниже среднегородского значения. </a:t>
            </a:r>
            <a:endParaRPr lang="en-US" sz="1100" i="1" dirty="0"/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30337967"/>
              </p:ext>
            </p:extLst>
          </p:nvPr>
        </p:nvGraphicFramePr>
        <p:xfrm>
          <a:off x="647700" y="1628800"/>
          <a:ext cx="7848600" cy="3838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4872</TotalTime>
  <Words>2669</Words>
  <Application>Microsoft Office PowerPoint</Application>
  <PresentationFormat>Экран (4:3)</PresentationFormat>
  <Paragraphs>353</Paragraphs>
  <Slides>28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Company>iac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Костров А.О.</dc:creator>
  <cp:lastModifiedBy>Админ</cp:lastModifiedBy>
  <cp:revision>805</cp:revision>
  <cp:lastPrinted>2015-05-05T09:22:37Z</cp:lastPrinted>
  <dcterms:created xsi:type="dcterms:W3CDTF">2010-03-09T13:33:40Z</dcterms:created>
  <dcterms:modified xsi:type="dcterms:W3CDTF">2015-08-04T12:44:41Z</dcterms:modified>
</cp:coreProperties>
</file>